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18"/>
  </p:notesMasterIdLst>
  <p:sldIdLst>
    <p:sldId id="271" r:id="rId3"/>
    <p:sldId id="272" r:id="rId4"/>
    <p:sldId id="273" r:id="rId5"/>
    <p:sldId id="274" r:id="rId6"/>
    <p:sldId id="260" r:id="rId7"/>
    <p:sldId id="261" r:id="rId8"/>
    <p:sldId id="262" r:id="rId9"/>
    <p:sldId id="275" r:id="rId10"/>
    <p:sldId id="264" r:id="rId11"/>
    <p:sldId id="277" r:id="rId12"/>
    <p:sldId id="278" r:id="rId13"/>
    <p:sldId id="279" r:id="rId14"/>
    <p:sldId id="280" r:id="rId15"/>
    <p:sldId id="270" r:id="rId16"/>
    <p:sldId id="269"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3"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749"/>
    <a:srgbClr val="E28683"/>
    <a:srgbClr val="96CDF6"/>
    <a:srgbClr val="EBC0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4" autoAdjust="0"/>
    <p:restoredTop sz="83542" autoAdjust="0"/>
  </p:normalViewPr>
  <p:slideViewPr>
    <p:cSldViewPr snapToGrid="0">
      <p:cViewPr varScale="1">
        <p:scale>
          <a:sx n="87" d="100"/>
          <a:sy n="87"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7c060fed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37c060fed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We are team 4g. Our topic for COVID-19 challenge is how to ensure people’s mental health in 2020 COVID-19 pandemic. We got our insights by using NLP to analyze tweets on twitter.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37c060fed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200" dirty="0">
                <a:latin typeface="Calibri"/>
                <a:ea typeface="Calibri"/>
                <a:cs typeface="Calibri"/>
                <a:sym typeface="Calibri"/>
              </a:rPr>
              <a:t>After</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choosing</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13</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topics,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we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calculated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average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polarity</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of</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each</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topic,</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and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here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is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b="1" dirty="0" err="1">
                <a:solidFill>
                  <a:srgbClr val="1C4587"/>
                </a:solidFill>
                <a:latin typeface="Calibri"/>
                <a:cs typeface="Calibri"/>
                <a:sym typeface="Calibri"/>
              </a:rPr>
              <a:t>T</a:t>
            </a:r>
            <a:r>
              <a:rPr lang="en-US" sz="1200" b="1" dirty="0" err="1">
                <a:solidFill>
                  <a:srgbClr val="1C4587"/>
                </a:solidFill>
                <a:latin typeface="Calibri"/>
                <a:cs typeface="Calibri"/>
                <a:sym typeface="Calibri"/>
              </a:rPr>
              <a:t>ree</a:t>
            </a:r>
            <a:r>
              <a:rPr lang="en-US" altLang="zh-CN" sz="1200" b="1" dirty="0" err="1">
                <a:solidFill>
                  <a:srgbClr val="1C4587"/>
                </a:solidFill>
                <a:latin typeface="Calibri"/>
                <a:cs typeface="Calibri"/>
                <a:sym typeface="Calibri"/>
              </a:rPr>
              <a:t>M</a:t>
            </a:r>
            <a:r>
              <a:rPr lang="en-US" sz="1200" b="1" dirty="0" err="1">
                <a:solidFill>
                  <a:srgbClr val="1C4587"/>
                </a:solidFill>
                <a:latin typeface="Calibri"/>
                <a:cs typeface="Calibri"/>
                <a:sym typeface="Calibri"/>
              </a:rPr>
              <a:t>ap</a:t>
            </a:r>
            <a:r>
              <a:rPr lang="en-US" altLang="zh-CN" sz="1200" b="1" dirty="0">
                <a:solidFill>
                  <a:srgbClr val="1C4587"/>
                </a:solidFill>
                <a:latin typeface="Calibri"/>
                <a:cs typeface="Calibri"/>
                <a:sym typeface="Calibri"/>
              </a:rPr>
              <a:t>.</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The</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area</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and</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color</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are</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determined</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by</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the</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polarity</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of</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each</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topic,</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which</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means</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t</a:t>
            </a:r>
            <a:r>
              <a:rPr lang="en-US" sz="1200" b="1" dirty="0">
                <a:solidFill>
                  <a:srgbClr val="1C4587"/>
                </a:solidFill>
                <a:latin typeface="Calibri"/>
                <a:cs typeface="Calibri"/>
                <a:sym typeface="Calibri"/>
              </a:rPr>
              <a:t>he larger the ar</a:t>
            </a:r>
            <a:r>
              <a:rPr lang="en-US" altLang="zh-CN" sz="1200" b="1" dirty="0">
                <a:solidFill>
                  <a:srgbClr val="1C4587"/>
                </a:solidFill>
                <a:latin typeface="Calibri"/>
                <a:cs typeface="Calibri"/>
                <a:sym typeface="Calibri"/>
              </a:rPr>
              <a:t>ea</a:t>
            </a:r>
            <a:r>
              <a:rPr lang="en-US" sz="1200" b="1" dirty="0">
                <a:solidFill>
                  <a:srgbClr val="1C4587"/>
                </a:solidFill>
                <a:latin typeface="Calibri"/>
                <a:cs typeface="Calibri"/>
                <a:sym typeface="Calibri"/>
              </a:rPr>
              <a:t> and the darker the color, the more positive the topic</a:t>
            </a:r>
            <a:r>
              <a:rPr lang="en-US" altLang="zh-CN" sz="1200" b="1" dirty="0">
                <a:solidFill>
                  <a:srgbClr val="1C4587"/>
                </a:solidFill>
                <a:latin typeface="Calibri"/>
                <a:cs typeface="Calibri"/>
                <a:sym typeface="Calibri"/>
              </a:rPr>
              <a:t>s</a:t>
            </a:r>
            <a:r>
              <a:rPr lang="zh-CN" altLang="en-US" sz="1200" b="1" dirty="0">
                <a:solidFill>
                  <a:srgbClr val="1C4587"/>
                </a:solidFill>
                <a:latin typeface="Calibri"/>
                <a:cs typeface="Calibri"/>
                <a:sym typeface="Calibri"/>
              </a:rPr>
              <a:t> </a:t>
            </a:r>
            <a:r>
              <a:rPr lang="en-US" altLang="zh-CN" sz="1200" b="1" dirty="0">
                <a:solidFill>
                  <a:srgbClr val="1C4587"/>
                </a:solidFill>
                <a:latin typeface="Calibri"/>
                <a:cs typeface="Calibri"/>
                <a:sym typeface="Calibri"/>
              </a:rPr>
              <a:t>are.</a:t>
            </a:r>
            <a:endParaRPr lang="en-US" sz="1200" dirty="0">
              <a:latin typeface="Calibri"/>
              <a:ea typeface="Calibri"/>
              <a:cs typeface="Calibri"/>
              <a:sym typeface="Calibri"/>
            </a:endParaRPr>
          </a:p>
          <a:p>
            <a:pPr marL="0" lvl="0" indent="0" algn="l" rtl="0">
              <a:spcBef>
                <a:spcPts val="0"/>
              </a:spcBef>
              <a:spcAft>
                <a:spcPts val="0"/>
              </a:spcAft>
              <a:buNone/>
            </a:pPr>
            <a:endParaRPr lang="en-US" sz="1200" dirty="0">
              <a:latin typeface="Calibri"/>
              <a:ea typeface="Calibri"/>
              <a:cs typeface="Calibri"/>
              <a:sym typeface="Calibri"/>
            </a:endParaRPr>
          </a:p>
          <a:p>
            <a:pPr marL="0" lvl="0" indent="0" algn="l" rtl="0">
              <a:spcBef>
                <a:spcPts val="0"/>
              </a:spcBef>
              <a:spcAft>
                <a:spcPts val="0"/>
              </a:spcAft>
              <a:buNone/>
            </a:pPr>
            <a:r>
              <a:rPr lang="en-US" altLang="zh-CN" sz="1200" dirty="0">
                <a:latin typeface="Calibri"/>
                <a:ea typeface="Calibri"/>
                <a:cs typeface="Calibri"/>
                <a:sym typeface="Calibri"/>
              </a:rPr>
              <a:t>Therefore,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activities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top-left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are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most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positive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ones.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Like: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watch</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videos,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donate,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communication</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though</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word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and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message.</a:t>
            </a:r>
          </a:p>
          <a:p>
            <a:pPr marL="0" lvl="0" indent="0" algn="l" rtl="0">
              <a:spcBef>
                <a:spcPts val="0"/>
              </a:spcBef>
              <a:spcAft>
                <a:spcPts val="0"/>
              </a:spcAft>
              <a:buNone/>
            </a:pPr>
            <a:endParaRPr lang="en-US" sz="1200" dirty="0">
              <a:latin typeface="Calibri"/>
              <a:ea typeface="Calibri"/>
              <a:cs typeface="Calibri"/>
              <a:sym typeface="Calibri"/>
            </a:endParaRPr>
          </a:p>
          <a:p>
            <a:pPr marL="0" lvl="0" indent="0" algn="l" rtl="0">
              <a:spcBef>
                <a:spcPts val="0"/>
              </a:spcBef>
              <a:spcAft>
                <a:spcPts val="0"/>
              </a:spcAft>
              <a:buNone/>
            </a:pPr>
            <a:r>
              <a:rPr lang="en-US" altLang="zh-CN" sz="1200" dirty="0">
                <a:latin typeface="Calibri"/>
                <a:ea typeface="Calibri"/>
                <a:cs typeface="Calibri"/>
                <a:sym typeface="Calibri"/>
              </a:rPr>
              <a:t>On</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other</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hand,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activities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bottom</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right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are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least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positive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ones,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like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cook</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dinner.</a:t>
            </a:r>
            <a:endParaRPr lang="en-US" sz="1200" dirty="0">
              <a:latin typeface="Calibri"/>
              <a:ea typeface="Calibri"/>
              <a:cs typeface="Calibri"/>
              <a:sym typeface="Calibri"/>
            </a:endParaRPr>
          </a:p>
        </p:txBody>
      </p:sp>
      <p:sp>
        <p:nvSpPr>
          <p:cNvPr id="218" name="Google Shape;218;g837c060fed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200" dirty="0">
                <a:latin typeface="Calibri"/>
                <a:ea typeface="Calibri"/>
                <a:cs typeface="Calibri"/>
                <a:sym typeface="Calibri"/>
              </a:rPr>
              <a:t>Besides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sentiment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of</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topics,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we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are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also</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curious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about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what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activities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people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do</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across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different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cities.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So</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we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listed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top3</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activities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in</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each</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city</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based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on</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number</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of</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tweets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related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to</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topic.</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We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got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several</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interesting</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findings:</a:t>
            </a:r>
          </a:p>
          <a:p>
            <a:pPr marL="0" lvl="0" indent="0" algn="l" rtl="0">
              <a:spcBef>
                <a:spcPts val="0"/>
              </a:spcBef>
              <a:spcAft>
                <a:spcPts val="0"/>
              </a:spcAft>
              <a:buNone/>
            </a:pPr>
            <a:endParaRPr lang="en-US" altLang="zh-CN" sz="1200" dirty="0">
              <a:latin typeface="Calibri"/>
              <a:ea typeface="Calibri"/>
              <a:cs typeface="Calibri"/>
              <a:sym typeface="Calibri"/>
            </a:endParaRPr>
          </a:p>
          <a:p>
            <a:pPr marL="228600" lvl="0" indent="-228600" algn="l" rtl="0">
              <a:spcBef>
                <a:spcPts val="0"/>
              </a:spcBef>
              <a:spcAft>
                <a:spcPts val="0"/>
              </a:spcAft>
              <a:buAutoNum type="arabicPeriod"/>
            </a:pPr>
            <a:r>
              <a:rPr lang="en-US" altLang="zh-CN" sz="1200" dirty="0">
                <a:latin typeface="Calibri"/>
                <a:ea typeface="Calibri"/>
                <a:cs typeface="Calibri"/>
                <a:sym typeface="Calibri"/>
              </a:rPr>
              <a:t>Watch</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videos,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workout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and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delivery</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are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popular</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activities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in</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many</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cities.</a:t>
            </a:r>
          </a:p>
          <a:p>
            <a:pPr marL="228600" lvl="0" indent="-228600" algn="l" rtl="0">
              <a:spcBef>
                <a:spcPts val="0"/>
              </a:spcBef>
              <a:spcAft>
                <a:spcPts val="0"/>
              </a:spcAft>
              <a:buAutoNum type="arabicPeriod"/>
            </a:pPr>
            <a:r>
              <a:rPr lang="en-US" altLang="zh-CN" sz="1200" dirty="0">
                <a:latin typeface="Calibri"/>
                <a:ea typeface="Calibri"/>
                <a:cs typeface="Calibri"/>
                <a:sym typeface="Calibri"/>
              </a:rPr>
              <a:t>People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in</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New</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York</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prefer</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staying</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with</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their</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friends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and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family,</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people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in</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LA</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most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like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watching</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shows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and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movies</a:t>
            </a:r>
          </a:p>
          <a:p>
            <a:pPr marL="228600" lvl="0" indent="-228600" algn="l" rtl="0">
              <a:spcBef>
                <a:spcPts val="0"/>
              </a:spcBef>
              <a:spcAft>
                <a:spcPts val="0"/>
              </a:spcAft>
              <a:buAutoNum type="arabicPeriod"/>
            </a:pPr>
            <a:r>
              <a:rPr lang="en-US" altLang="zh-CN" sz="1200" dirty="0">
                <a:latin typeface="Calibri"/>
                <a:ea typeface="Calibri"/>
                <a:cs typeface="Calibri"/>
                <a:sym typeface="Calibri"/>
              </a:rPr>
              <a:t>Communication</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through</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word,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message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and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picture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is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very</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popular</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in</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Boston.</a:t>
            </a:r>
          </a:p>
          <a:p>
            <a:pPr marL="0" lvl="0" indent="0" algn="l" rtl="0">
              <a:spcBef>
                <a:spcPts val="0"/>
              </a:spcBef>
              <a:spcAft>
                <a:spcPts val="0"/>
              </a:spcAft>
              <a:buNone/>
            </a:pPr>
            <a:endParaRPr lang="en-US" altLang="zh-CN" sz="1200" dirty="0">
              <a:latin typeface="Calibri"/>
              <a:ea typeface="Calibri"/>
              <a:cs typeface="Calibri"/>
              <a:sym typeface="Calibri"/>
            </a:endParaRPr>
          </a:p>
          <a:p>
            <a:pPr marL="0" lvl="0" indent="0" algn="l" rtl="0">
              <a:spcBef>
                <a:spcPts val="0"/>
              </a:spcBef>
              <a:spcAft>
                <a:spcPts val="0"/>
              </a:spcAft>
              <a:buNone/>
            </a:pPr>
            <a:r>
              <a:rPr lang="en-US" altLang="zh-CN" sz="1200" dirty="0">
                <a:latin typeface="Calibri"/>
                <a:ea typeface="Calibri"/>
                <a:cs typeface="Calibri"/>
                <a:sym typeface="Calibri"/>
              </a:rPr>
              <a:t>People</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in</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different</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cities</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do</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have</a:t>
            </a:r>
            <a:r>
              <a:rPr lang="zh-CN" altLang="en-US" sz="1200" dirty="0">
                <a:latin typeface="Calibri"/>
                <a:ea typeface="Calibri"/>
                <a:cs typeface="Calibri"/>
                <a:sym typeface="Calibri"/>
              </a:rPr>
              <a:t> </a:t>
            </a:r>
            <a:r>
              <a:rPr lang="en-US" altLang="zh-CN" sz="1200" dirty="0" err="1">
                <a:latin typeface="Calibri"/>
                <a:ea typeface="Calibri"/>
                <a:cs typeface="Calibri"/>
                <a:sym typeface="Calibri"/>
              </a:rPr>
              <a:t>prefered</a:t>
            </a:r>
            <a:r>
              <a:rPr lang="zh-CN" altLang="en-US" sz="1200" dirty="0">
                <a:latin typeface="Calibri"/>
                <a:ea typeface="Calibri"/>
                <a:cs typeface="Calibri"/>
                <a:sym typeface="Calibri"/>
              </a:rPr>
              <a:t> </a:t>
            </a:r>
            <a:r>
              <a:rPr lang="en-US" altLang="zh-CN" sz="1200" dirty="0">
                <a:latin typeface="Calibri"/>
                <a:ea typeface="Calibri"/>
                <a:cs typeface="Calibri"/>
                <a:sym typeface="Calibri"/>
              </a:rPr>
              <a:t>activities!</a:t>
            </a:r>
          </a:p>
        </p:txBody>
      </p:sp>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200" dirty="0">
                <a:latin typeface="Calibri"/>
                <a:ea typeface="Calibri"/>
                <a:cs typeface="Calibri"/>
                <a:sym typeface="Calibri"/>
              </a:rPr>
              <a:t>Besides</a:t>
            </a:r>
            <a:r>
              <a:rPr lang="en-US" sz="1200" dirty="0">
                <a:latin typeface="Calibri"/>
                <a:ea typeface="Calibri"/>
                <a:cs typeface="Calibri"/>
                <a:sym typeface="Calibri"/>
              </a:rPr>
              <a:t> topics, we want to know more about </a:t>
            </a:r>
            <a:r>
              <a:rPr lang="en-US" altLang="zh-CN" sz="1200" dirty="0">
                <a:latin typeface="Calibri"/>
                <a:ea typeface="Calibri"/>
                <a:cs typeface="Calibri"/>
                <a:sym typeface="Calibri"/>
              </a:rPr>
              <a:t>the</a:t>
            </a:r>
            <a:r>
              <a:rPr lang="en-US" sz="1200" dirty="0">
                <a:latin typeface="Calibri"/>
                <a:ea typeface="Calibri"/>
                <a:cs typeface="Calibri"/>
                <a:sym typeface="Calibri"/>
              </a:rPr>
              <a:t> specific words influence</a:t>
            </a:r>
            <a:r>
              <a:rPr lang="zh-CN" altLang="en-US" sz="1200" dirty="0">
                <a:latin typeface="Calibri"/>
                <a:ea typeface="Calibri"/>
                <a:cs typeface="Calibri"/>
                <a:sym typeface="Calibri"/>
              </a:rPr>
              <a:t> </a:t>
            </a:r>
            <a:r>
              <a:rPr lang="en-US" sz="1200" dirty="0">
                <a:latin typeface="Calibri"/>
                <a:ea typeface="Calibri"/>
                <a:cs typeface="Calibri"/>
                <a:sym typeface="Calibri"/>
              </a:rPr>
              <a:t>people’s feeling. So we picked a list of high-frequency words from these topics and calculated the average polarity of all Tweets containing each word. </a:t>
            </a:r>
            <a:r>
              <a:rPr lang="en-US" altLang="zh-CN" sz="1200" dirty="0">
                <a:solidFill>
                  <a:schemeClr val="dk1"/>
                </a:solidFill>
                <a:latin typeface="Calibri"/>
                <a:ea typeface="Calibri"/>
                <a:cs typeface="Calibri"/>
                <a:sym typeface="Calibri"/>
              </a:rPr>
              <a:t>The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bar</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chart</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on</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the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left</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ranks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the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words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according</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to</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its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polarity.</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The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words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colored</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light</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red</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are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the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most</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positive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ones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and</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we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put</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them</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to</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the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right.</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Con</a:t>
            </a:r>
            <a:r>
              <a:rPr lang="en-US" altLang="zh-CN" sz="1200" dirty="0">
                <a:solidFill>
                  <a:schemeClr val="dk1"/>
                </a:solidFill>
                <a:latin typeface="Calibri"/>
                <a:ea typeface="Calibri"/>
                <a:cs typeface="Calibri"/>
                <a:sym typeface="Calibri"/>
              </a:rPr>
              <a:t>sistent</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to</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the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topic</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modeling</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result,</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videos,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virtual</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connection</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and</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gym</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have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very</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positive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sentiments.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Besides,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Activities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like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song,</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delivery,</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drinking</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wine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and</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prayer</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are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also</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super</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positive.</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altLang="zh-CN" sz="1200" dirty="0">
                <a:solidFill>
                  <a:schemeClr val="dk1"/>
                </a:solidFill>
                <a:latin typeface="Calibri"/>
                <a:ea typeface="Calibri"/>
                <a:cs typeface="Calibri"/>
                <a:sym typeface="Calibri"/>
              </a:rPr>
              <a:t>It</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is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worth</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to</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note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that</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the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word</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“game”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ranks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the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last</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in</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the</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bar</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chart,</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which</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disagrees</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with</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our</a:t>
            </a:r>
            <a:r>
              <a:rPr lang="zh-CN" altLang="en-US" sz="1200" dirty="0">
                <a:solidFill>
                  <a:schemeClr val="dk1"/>
                </a:solidFill>
                <a:latin typeface="Calibri"/>
                <a:ea typeface="Calibri"/>
                <a:cs typeface="Calibri"/>
                <a:sym typeface="Calibri"/>
              </a:rPr>
              <a:t> </a:t>
            </a:r>
            <a:r>
              <a:rPr lang="en-US" altLang="zh-CN" sz="1200" dirty="0">
                <a:solidFill>
                  <a:schemeClr val="dk1"/>
                </a:solidFill>
                <a:latin typeface="Calibri"/>
                <a:ea typeface="Calibri"/>
                <a:cs typeface="Calibri"/>
                <a:sym typeface="Calibri"/>
              </a:rPr>
              <a:t>knowledge that playing games helps people feel better.</a:t>
            </a:r>
            <a:endParaRPr lang="en-US" sz="1200" dirty="0">
              <a:solidFill>
                <a:schemeClr val="dk1"/>
              </a:solidFill>
              <a:latin typeface="Calibri"/>
              <a:ea typeface="Calibri"/>
              <a:cs typeface="Calibri"/>
              <a:sym typeface="Calibri"/>
            </a:endParaRPr>
          </a:p>
        </p:txBody>
      </p:sp>
      <p:sp>
        <p:nvSpPr>
          <p:cNvPr id="232" name="Google Shape;23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a</a:t>
            </a:r>
            <a:r>
              <a:rPr lang="en-US" altLang="zh-CN" dirty="0"/>
              <a:t>nalysis on </a:t>
            </a:r>
            <a:r>
              <a:rPr lang="en-US" dirty="0"/>
              <a:t>topics and single word, we give the following suggestions</a:t>
            </a:r>
            <a:r>
              <a:rPr lang="zh-CN" altLang="en-US" dirty="0"/>
              <a:t> </a:t>
            </a:r>
            <a:r>
              <a:rPr lang="en-US" altLang="zh-CN" dirty="0"/>
              <a:t>to</a:t>
            </a:r>
            <a:r>
              <a:rPr lang="zh-CN" altLang="en-US" dirty="0"/>
              <a:t> </a:t>
            </a:r>
            <a:r>
              <a:rPr lang="en-US" altLang="zh-CN" dirty="0"/>
              <a:t>people</a:t>
            </a:r>
            <a:r>
              <a:rPr lang="zh-CN" altLang="en-US" dirty="0"/>
              <a:t> </a:t>
            </a:r>
            <a:r>
              <a:rPr lang="en-US" altLang="zh-CN" dirty="0"/>
              <a:t>who</a:t>
            </a:r>
            <a:r>
              <a:rPr lang="zh-CN" altLang="en-US" dirty="0"/>
              <a:t> </a:t>
            </a:r>
            <a:r>
              <a:rPr lang="en-US" altLang="zh-CN" dirty="0"/>
              <a:t>feel</a:t>
            </a:r>
            <a:r>
              <a:rPr lang="zh-CN" altLang="en-US" dirty="0"/>
              <a:t> </a:t>
            </a:r>
            <a:r>
              <a:rPr lang="en-US" altLang="zh-CN" dirty="0"/>
              <a:t>mentally</a:t>
            </a:r>
            <a:r>
              <a:rPr lang="zh-CN" altLang="en-US" dirty="0"/>
              <a:t> </a:t>
            </a:r>
            <a:r>
              <a:rPr lang="en-US" altLang="zh-CN" dirty="0"/>
              <a:t>discomfort</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a:t>
            </a:r>
            <a:r>
              <a:rPr lang="en-US" altLang="zh-CN" dirty="0"/>
              <a:t>re</a:t>
            </a:r>
            <a:r>
              <a:rPr lang="zh-CN" altLang="en-US" dirty="0"/>
              <a:t> </a:t>
            </a:r>
            <a:r>
              <a:rPr lang="en-US" altLang="zh-CN" dirty="0"/>
              <a:t>are</a:t>
            </a:r>
            <a:r>
              <a:rPr lang="zh-CN" altLang="en-US" dirty="0"/>
              <a:t> </a:t>
            </a:r>
            <a:r>
              <a:rPr lang="en-US" altLang="zh-CN" dirty="0"/>
              <a:t>several</a:t>
            </a:r>
            <a:r>
              <a:rPr lang="zh-CN" altLang="en-US" dirty="0"/>
              <a:t> </a:t>
            </a:r>
            <a:r>
              <a:rPr lang="en-US" altLang="zh-CN" dirty="0"/>
              <a:t>popular</a:t>
            </a:r>
            <a:r>
              <a:rPr lang="en-US" dirty="0"/>
              <a:t> </a:t>
            </a:r>
            <a:r>
              <a:rPr lang="en-US" altLang="zh-CN" dirty="0"/>
              <a:t>that</a:t>
            </a:r>
            <a:r>
              <a:rPr lang="zh-CN" altLang="en-US" dirty="0"/>
              <a:t> </a:t>
            </a:r>
            <a:r>
              <a:rPr lang="en-US" altLang="zh-CN" dirty="0"/>
              <a:t>are</a:t>
            </a:r>
            <a:r>
              <a:rPr lang="zh-CN" altLang="en-US" dirty="0"/>
              <a:t> </a:t>
            </a:r>
            <a:r>
              <a:rPr lang="en-US" dirty="0"/>
              <a:t>proved to be very positive: including listening to and singing songs, watch movies or TV series, virtually connecting with your closed ones even though you are physically distant, and workout.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Besides, we also found several activities that are surprisingly very helpful to your emotions:</a:t>
            </a:r>
          </a:p>
          <a:p>
            <a:pPr marL="0" lvl="0" indent="0" algn="l" rtl="0">
              <a:spcBef>
                <a:spcPts val="0"/>
              </a:spcBef>
              <a:spcAft>
                <a:spcPts val="0"/>
              </a:spcAft>
              <a:buNone/>
            </a:pPr>
            <a:r>
              <a:rPr lang="en-US" dirty="0"/>
              <a:t>First, help others, whether sharing free food or donating money helps you feel better</a:t>
            </a:r>
          </a:p>
          <a:p>
            <a:pPr marL="0" lvl="0" indent="0" algn="l" rtl="0">
              <a:spcBef>
                <a:spcPts val="0"/>
              </a:spcBef>
              <a:spcAft>
                <a:spcPts val="0"/>
              </a:spcAft>
              <a:buNone/>
            </a:pPr>
            <a:r>
              <a:rPr lang="en-US" dirty="0"/>
              <a:t>Second, say a prayer does help release your emotional discomfort</a:t>
            </a:r>
          </a:p>
          <a:p>
            <a:pPr marL="0" lvl="0" indent="0" algn="l" rtl="0">
              <a:spcBef>
                <a:spcPts val="0"/>
              </a:spcBef>
              <a:spcAft>
                <a:spcPts val="0"/>
              </a:spcAft>
              <a:buNone/>
            </a:pPr>
            <a:r>
              <a:rPr lang="en-US" dirty="0"/>
              <a:t>Third, ordering food online rather than cooking has a more positive effect on your emotion, where you can </a:t>
            </a:r>
            <a:r>
              <a:rPr lang="en-US" sz="1100" dirty="0">
                <a:latin typeface="Calibri"/>
                <a:cs typeface="Calibri"/>
                <a:sym typeface="Calibri"/>
              </a:rPr>
              <a:t>e</a:t>
            </a:r>
            <a:r>
              <a:rPr lang="en-US" altLang="zh-CN" sz="1100" dirty="0">
                <a:latin typeface="Calibri"/>
                <a:ea typeface="Calibri"/>
                <a:cs typeface="Calibri"/>
                <a:sym typeface="Calibri"/>
              </a:rPr>
              <a:t>njoy more delicious food </a:t>
            </a:r>
          </a:p>
          <a:p>
            <a:pPr marL="0" lvl="0" indent="0" algn="l" rtl="0">
              <a:spcBef>
                <a:spcPts val="0"/>
              </a:spcBef>
              <a:spcAft>
                <a:spcPts val="0"/>
              </a:spcAft>
              <a:buNone/>
            </a:pPr>
            <a:r>
              <a:rPr lang="en-US" sz="1100" dirty="0">
                <a:latin typeface="Calibri"/>
                <a:cs typeface="Calibri"/>
                <a:sym typeface="Calibri"/>
              </a:rPr>
              <a:t>Last but not the least, </a:t>
            </a:r>
            <a:r>
              <a:rPr lang="en-US" altLang="zh-CN" sz="1100" dirty="0">
                <a:latin typeface="Calibri"/>
                <a:ea typeface="Calibri"/>
                <a:cs typeface="Calibri"/>
                <a:sym typeface="Calibri"/>
              </a:rPr>
              <a:t>Stop playing games all day. It’s not a very good way to make you happy.</a:t>
            </a:r>
            <a:endParaRPr lang="en-US" dirty="0"/>
          </a:p>
        </p:txBody>
      </p:sp>
      <p:sp>
        <p:nvSpPr>
          <p:cNvPr id="250" name="Google Shape;25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5" name="Google Shape;265;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what we will cover in today’s presentation, from background to modeling part and in the end, our suggestions based on the results.</a:t>
            </a:r>
            <a:endParaRPr dirty="0"/>
          </a:p>
        </p:txBody>
      </p:sp>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37c060fed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37c060fed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121212"/>
                </a:solidFill>
                <a:highlight>
                  <a:srgbClr val="FFFFFF"/>
                </a:highlight>
                <a:latin typeface="Calibri"/>
                <a:ea typeface="Calibri"/>
                <a:cs typeface="Calibri"/>
                <a:sym typeface="Calibri"/>
              </a:rPr>
              <a:t>So why we want to focus on this topic?</a:t>
            </a:r>
          </a:p>
          <a:p>
            <a:pPr marL="0" lvl="0" indent="0" algn="l" rtl="0">
              <a:spcBef>
                <a:spcPts val="0"/>
              </a:spcBef>
              <a:spcAft>
                <a:spcPts val="0"/>
              </a:spcAft>
              <a:buNone/>
            </a:pPr>
            <a:r>
              <a:rPr lang="en-US" sz="1200" dirty="0">
                <a:solidFill>
                  <a:srgbClr val="121212"/>
                </a:solidFill>
                <a:highlight>
                  <a:srgbClr val="FFFFFF"/>
                </a:highlight>
                <a:latin typeface="Calibri"/>
                <a:ea typeface="Calibri"/>
                <a:cs typeface="Calibri"/>
                <a:sym typeface="Calibri"/>
              </a:rPr>
              <a:t>We all know that coronavirus is spreading widely in the world, so in general, we would pay more attention to people’s physical health. </a:t>
            </a:r>
          </a:p>
          <a:p>
            <a:pPr marL="0" lvl="0" indent="0" algn="l" rtl="0">
              <a:spcBef>
                <a:spcPts val="0"/>
              </a:spcBef>
              <a:spcAft>
                <a:spcPts val="0"/>
              </a:spcAft>
              <a:buNone/>
            </a:pPr>
            <a:r>
              <a:rPr lang="en-US" sz="1200" dirty="0">
                <a:solidFill>
                  <a:srgbClr val="121212"/>
                </a:solidFill>
                <a:highlight>
                  <a:srgbClr val="FFFFFF"/>
                </a:highlight>
                <a:latin typeface="Calibri"/>
                <a:ea typeface="Calibri"/>
                <a:cs typeface="Calibri"/>
                <a:sym typeface="Calibri"/>
              </a:rPr>
              <a:t>However, according to academic studies and news, people are faced with serious mental problems as well. </a:t>
            </a:r>
          </a:p>
          <a:p>
            <a:pPr marL="0" lvl="0" indent="0" algn="l" rtl="0">
              <a:spcBef>
                <a:spcPts val="0"/>
              </a:spcBef>
              <a:spcAft>
                <a:spcPts val="0"/>
              </a:spcAft>
              <a:buNone/>
            </a:pPr>
            <a:r>
              <a:rPr lang="en-US" sz="1200" dirty="0">
                <a:solidFill>
                  <a:srgbClr val="121212"/>
                </a:solidFill>
                <a:highlight>
                  <a:srgbClr val="FFFFFF"/>
                </a:highlight>
                <a:latin typeface="Calibri"/>
                <a:ea typeface="Calibri"/>
                <a:cs typeface="Calibri"/>
                <a:sym typeface="Calibri"/>
              </a:rPr>
              <a:t>As the examples shown here, suicide mortality is increasing in the US, nurse suicides rise in Europe, and suicide hotlines see a surprising increase in calls. </a:t>
            </a:r>
          </a:p>
          <a:p>
            <a:pPr marL="0" lvl="0" indent="0" algn="l" rtl="0">
              <a:spcBef>
                <a:spcPts val="0"/>
              </a:spcBef>
              <a:spcAft>
                <a:spcPts val="0"/>
              </a:spcAft>
              <a:buNone/>
            </a:pPr>
            <a:r>
              <a:rPr lang="en-US" sz="1200" dirty="0">
                <a:solidFill>
                  <a:srgbClr val="121212"/>
                </a:solidFill>
                <a:highlight>
                  <a:srgbClr val="FFFFFF"/>
                </a:highlight>
                <a:latin typeface="Calibri"/>
                <a:ea typeface="Calibri"/>
                <a:cs typeface="Calibri"/>
                <a:sym typeface="Calibri"/>
              </a:rPr>
              <a:t>It’s obvious that mental health needs to be paid more attention now. So our group focus on this topic, and this is realized by analyzing tweets on twitter.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37c060fed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37c060fed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a:ea typeface="Calibri"/>
                <a:cs typeface="Calibri"/>
                <a:sym typeface="Calibri"/>
              </a:rPr>
              <a:t>So our objective is to ensure people’s mental health in the special COVID-19 pandemic.</a:t>
            </a:r>
            <a:endParaRPr dirty="0">
              <a:latin typeface="Calibri"/>
              <a:ea typeface="Calibri"/>
              <a:cs typeface="Calibri"/>
              <a:sym typeface="Calibri"/>
            </a:endParaRPr>
          </a:p>
          <a:p>
            <a:pPr marL="0" lvl="0" indent="0" algn="l" rtl="0">
              <a:spcBef>
                <a:spcPts val="0"/>
              </a:spcBef>
              <a:spcAft>
                <a:spcPts val="0"/>
              </a:spcAft>
              <a:buNone/>
            </a:pPr>
            <a:r>
              <a:rPr lang="en-US" dirty="0">
                <a:latin typeface="Calibri"/>
                <a:ea typeface="Calibri"/>
                <a:cs typeface="Calibri"/>
                <a:sym typeface="Calibri"/>
              </a:rPr>
              <a:t>And we will give detailed suggestions to people who feel mental discomfort during the quarantine period.</a:t>
            </a:r>
          </a:p>
          <a:p>
            <a:pPr marL="0" lvl="0" indent="0" algn="l" rtl="0">
              <a:spcBef>
                <a:spcPts val="0"/>
              </a:spcBef>
              <a:spcAft>
                <a:spcPts val="0"/>
              </a:spcAft>
              <a:buNone/>
            </a:pPr>
            <a:r>
              <a:rPr lang="en-US" dirty="0">
                <a:latin typeface="Calibri"/>
                <a:ea typeface="Calibri"/>
                <a:cs typeface="Calibri"/>
                <a:sym typeface="Calibri"/>
              </a:rPr>
              <a:t>This is the logic of our project. </a:t>
            </a:r>
          </a:p>
          <a:p>
            <a:pPr marL="0" lvl="0" indent="0" algn="l" rtl="0">
              <a:spcBef>
                <a:spcPts val="0"/>
              </a:spcBef>
              <a:spcAft>
                <a:spcPts val="0"/>
              </a:spcAft>
              <a:buNone/>
            </a:pPr>
            <a:r>
              <a:rPr lang="en-US" dirty="0">
                <a:latin typeface="Calibri"/>
                <a:ea typeface="Calibri"/>
                <a:cs typeface="Calibri"/>
                <a:sym typeface="Calibri"/>
              </a:rPr>
              <a:t>Our data source is Tweets with the hashtag #StayHome on Twitter, </a:t>
            </a:r>
          </a:p>
          <a:p>
            <a:pPr marL="0" lvl="0" indent="0" algn="l" rtl="0">
              <a:spcBef>
                <a:spcPts val="0"/>
              </a:spcBef>
              <a:spcAft>
                <a:spcPts val="0"/>
              </a:spcAft>
              <a:buNone/>
            </a:pPr>
            <a:r>
              <a:rPr lang="en-US" dirty="0">
                <a:latin typeface="Calibri"/>
                <a:ea typeface="Calibri"/>
                <a:cs typeface="Calibri"/>
                <a:sym typeface="Calibri"/>
              </a:rPr>
              <a:t>and our main analysis method is to understand the emotions of people and identify possible factors that influence their emotions, like a specific topic or activity. </a:t>
            </a:r>
          </a:p>
          <a:p>
            <a:pPr marL="0" lvl="0" indent="0" algn="l" rtl="0">
              <a:spcBef>
                <a:spcPts val="0"/>
              </a:spcBef>
              <a:spcAft>
                <a:spcPts val="0"/>
              </a:spcAft>
              <a:buNone/>
            </a:pPr>
            <a:r>
              <a:rPr lang="en-US" dirty="0">
                <a:latin typeface="Calibri"/>
                <a:ea typeface="Calibri"/>
                <a:cs typeface="Calibri"/>
                <a:sym typeface="Calibri"/>
              </a:rPr>
              <a:t>The main tool we use is NLP, including sentiment analysis, word clouds, and topic modeling.</a:t>
            </a:r>
          </a:p>
          <a:p>
            <a:pPr marL="1371600" lvl="0" indent="0" algn="l" rtl="0">
              <a:spcBef>
                <a:spcPts val="0"/>
              </a:spcBef>
              <a:spcAft>
                <a:spcPts val="0"/>
              </a:spcAft>
              <a:buClr>
                <a:schemeClr val="dk1"/>
              </a:buClr>
              <a:buSzPts val="1100"/>
              <a:buFont typeface="Arial"/>
              <a:buNone/>
            </a:pPr>
            <a:endParaRPr lang="en-US"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Calibri"/>
                <a:ea typeface="Calibri"/>
                <a:cs typeface="Calibri"/>
                <a:sym typeface="Calibri"/>
              </a:rPr>
              <a:t>We selected 10 big cities with more than 2,000 cases as our target, because people in these places are more likely to suffer from depression due to the severe situation. Meanwhile, they have enough Twitter users to meet our data needs. </a:t>
            </a:r>
            <a:endParaRPr sz="1200" dirty="0">
              <a:latin typeface="Calibri"/>
              <a:ea typeface="Calibri"/>
              <a:cs typeface="Calibri"/>
              <a:sym typeface="Calibri"/>
            </a:endParaRPr>
          </a:p>
          <a:p>
            <a:pPr marL="0" lvl="0" indent="0" algn="l" rtl="0">
              <a:spcBef>
                <a:spcPts val="0"/>
              </a:spcBef>
              <a:spcAft>
                <a:spcPts val="0"/>
              </a:spcAft>
              <a:buNone/>
            </a:pPr>
            <a:r>
              <a:rPr lang="en-US" sz="1200" dirty="0">
                <a:latin typeface="Calibri"/>
                <a:ea typeface="Calibri"/>
                <a:cs typeface="Calibri"/>
                <a:sym typeface="Calibri"/>
              </a:rPr>
              <a:t>As we can see, New York has far more cases than the other, so after removing it from the charts, we can see the trend of other cities more clearly.</a:t>
            </a:r>
            <a:endParaRPr sz="1200" dirty="0">
              <a:latin typeface="Calibri"/>
              <a:ea typeface="Calibri"/>
              <a:cs typeface="Calibri"/>
              <a:sym typeface="Calibri"/>
            </a:endParaRPr>
          </a:p>
          <a:p>
            <a:pPr marL="0" lvl="0" indent="0" algn="l" rtl="0">
              <a:spcBef>
                <a:spcPts val="0"/>
              </a:spcBef>
              <a:spcAft>
                <a:spcPts val="0"/>
              </a:spcAft>
              <a:buNone/>
            </a:pPr>
            <a:r>
              <a:rPr lang="en-US" sz="1200" dirty="0">
                <a:latin typeface="Calibri"/>
                <a:ea typeface="Calibri"/>
                <a:cs typeface="Calibri"/>
                <a:sym typeface="Calibri"/>
              </a:rPr>
              <a:t>Then we used python to scrape tweets of users who live in these cities. In particular, we look at the hashtag ‘#</a:t>
            </a:r>
            <a:r>
              <a:rPr lang="en-US" sz="1200" dirty="0" err="1">
                <a:latin typeface="Calibri"/>
                <a:ea typeface="Calibri"/>
                <a:cs typeface="Calibri"/>
                <a:sym typeface="Calibri"/>
              </a:rPr>
              <a:t>StayHome</a:t>
            </a:r>
            <a:r>
              <a:rPr lang="en-US" sz="1200" dirty="0">
                <a:latin typeface="Calibri"/>
                <a:ea typeface="Calibri"/>
                <a:cs typeface="Calibri"/>
                <a:sym typeface="Calibri"/>
              </a:rPr>
              <a:t>’, which is one of the most effective methods to stop virus from spreading. We got around 12,000 tweets between March 5</a:t>
            </a:r>
            <a:r>
              <a:rPr lang="en-US" sz="1200" baseline="30000" dirty="0">
                <a:latin typeface="Calibri"/>
                <a:ea typeface="Calibri"/>
                <a:cs typeface="Calibri"/>
                <a:sym typeface="Calibri"/>
              </a:rPr>
              <a:t>th</a:t>
            </a:r>
            <a:r>
              <a:rPr lang="en-US" sz="1200" dirty="0">
                <a:latin typeface="Calibri"/>
                <a:ea typeface="Calibri"/>
                <a:cs typeface="Calibri"/>
                <a:sym typeface="Calibri"/>
              </a:rPr>
              <a:t> and April 11</a:t>
            </a:r>
            <a:r>
              <a:rPr lang="en-US" sz="1200" baseline="30000" dirty="0">
                <a:latin typeface="Calibri"/>
                <a:ea typeface="Calibri"/>
                <a:cs typeface="Calibri"/>
                <a:sym typeface="Calibri"/>
              </a:rPr>
              <a:t>th</a:t>
            </a:r>
            <a:r>
              <a:rPr lang="en-US" sz="1200" dirty="0">
                <a:latin typeface="Calibri"/>
                <a:ea typeface="Calibri"/>
                <a:cs typeface="Calibri"/>
                <a:sym typeface="Calibri"/>
              </a:rPr>
              <a:t>.</a:t>
            </a:r>
          </a:p>
          <a:p>
            <a:pPr marL="0" lvl="0" indent="0" algn="l" rtl="0">
              <a:spcBef>
                <a:spcPts val="0"/>
              </a:spcBef>
              <a:spcAft>
                <a:spcPts val="0"/>
              </a:spcAft>
              <a:buNone/>
            </a:pPr>
            <a:endParaRPr lang="en-US" sz="1200"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dirty="0">
                <a:latin typeface="Calibri"/>
                <a:ea typeface="Calibri"/>
                <a:cs typeface="Calibri"/>
                <a:sym typeface="Calibri"/>
              </a:rPr>
              <a:t># </a:t>
            </a:r>
            <a:r>
              <a:rPr lang="en-US" altLang="zh-CN" sz="1200" dirty="0">
                <a:latin typeface="Calibri"/>
                <a:ea typeface="Calibri"/>
                <a:cs typeface="Calibri"/>
                <a:sym typeface="Calibri"/>
              </a:rPr>
              <a:t>The 10 cities are New York City, Boston, Chicago, Detroit, Los Angeles, Houston, Newark, Miami, Philadelphia and New Orleans.</a:t>
            </a:r>
          </a:p>
          <a:p>
            <a:pPr marL="0" lvl="0" indent="0" algn="l" rtl="0">
              <a:spcBef>
                <a:spcPts val="0"/>
              </a:spcBef>
              <a:spcAft>
                <a:spcPts val="0"/>
              </a:spcAft>
              <a:buNone/>
            </a:pPr>
            <a:endParaRPr lang="en-US" sz="1200" dirty="0">
              <a:latin typeface="Calibri"/>
              <a:ea typeface="Calibri"/>
              <a:cs typeface="Calibri"/>
              <a:sym typeface="Calibri"/>
            </a:endParaRPr>
          </a:p>
        </p:txBody>
      </p:sp>
      <p:sp>
        <p:nvSpPr>
          <p:cNvPr id="155" name="Google Shape;1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Calibri"/>
                <a:ea typeface="Calibri"/>
                <a:cs typeface="Calibri"/>
                <a:sym typeface="Calibri"/>
              </a:rPr>
              <a:t>This area plot shows the number of tweets in the 10 cities. It’s easy to notice that, for most of them, there is a sudden increase in tweet number around late March. This is when most states started the shelter in place order. so people started to ‘Stay at Home’ and talked more about it on Twitter.</a:t>
            </a:r>
            <a:endParaRPr sz="1200" dirty="0">
              <a:latin typeface="Calibri"/>
              <a:ea typeface="Calibri"/>
              <a:cs typeface="Calibri"/>
              <a:sym typeface="Calibri"/>
            </a:endParaRPr>
          </a:p>
          <a:p>
            <a:pPr marL="0" lvl="0" indent="0" algn="l" rtl="0">
              <a:spcBef>
                <a:spcPts val="0"/>
              </a:spcBef>
              <a:spcAft>
                <a:spcPts val="0"/>
              </a:spcAft>
              <a:buNone/>
            </a:pPr>
            <a:r>
              <a:rPr lang="en-US" sz="1200" dirty="0">
                <a:latin typeface="Calibri"/>
                <a:ea typeface="Calibri"/>
                <a:cs typeface="Calibri"/>
                <a:sym typeface="Calibri"/>
              </a:rPr>
              <a:t>This reinforces our assumption that social media posts like tweets can reflect people’s activities and possibly emotions during this pandemic.</a:t>
            </a:r>
          </a:p>
          <a:p>
            <a:pPr marL="0" lvl="0" indent="0" algn="l" rtl="0">
              <a:spcBef>
                <a:spcPts val="0"/>
              </a:spcBef>
              <a:spcAft>
                <a:spcPts val="0"/>
              </a:spcAft>
              <a:buNone/>
            </a:pPr>
            <a:endParaRPr lang="en-US" altLang="zh-CN" sz="1200" dirty="0">
              <a:latin typeface="Calibri"/>
              <a:ea typeface="Calibri"/>
              <a:cs typeface="Calibri"/>
              <a:sym typeface="Calibri"/>
            </a:endParaRPr>
          </a:p>
          <a:p>
            <a:pPr marL="0" lvl="0" indent="0" algn="l" rtl="0">
              <a:spcBef>
                <a:spcPts val="0"/>
              </a:spcBef>
              <a:spcAft>
                <a:spcPts val="0"/>
              </a:spcAft>
              <a:buNone/>
            </a:pPr>
            <a:r>
              <a:rPr lang="en-US" altLang="zh-CN" sz="1200" dirty="0">
                <a:latin typeface="Calibri"/>
                <a:ea typeface="Calibri"/>
                <a:cs typeface="Calibri"/>
                <a:sym typeface="Calibri"/>
              </a:rPr>
              <a:t>#For example, New York announced this order on March the 22nd, which is indicated by the vertical line. And we can find an obvious increase around this date. It possibly increased people’s awareness of COVID-19,</a:t>
            </a:r>
            <a:endParaRPr sz="1200" dirty="0">
              <a:latin typeface="Calibri"/>
              <a:ea typeface="Calibri"/>
              <a:cs typeface="Calibri"/>
              <a:sym typeface="Calibri"/>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Calibri"/>
                <a:ea typeface="Calibri"/>
                <a:cs typeface="Calibri"/>
                <a:sym typeface="Calibri"/>
              </a:rPr>
              <a:t>We started from conducting sentiment analysis on our data. We analyzed the tweets and tried to understand people’s opinion expressed by the text. Using </a:t>
            </a:r>
            <a:r>
              <a:rPr lang="en-US" altLang="zh-CN" sz="1200" dirty="0">
                <a:latin typeface="Calibri"/>
                <a:ea typeface="Calibri"/>
                <a:cs typeface="Calibri"/>
                <a:sym typeface="Calibri"/>
              </a:rPr>
              <a:t>the </a:t>
            </a:r>
            <a:r>
              <a:rPr lang="en-US" altLang="zh-CN" sz="1200" dirty="0" err="1">
                <a:latin typeface="Calibri"/>
                <a:ea typeface="Calibri"/>
                <a:cs typeface="Calibri"/>
                <a:sym typeface="Calibri"/>
              </a:rPr>
              <a:t>textblob</a:t>
            </a:r>
            <a:r>
              <a:rPr lang="en-US" altLang="zh-CN" sz="1200" dirty="0">
                <a:latin typeface="Calibri"/>
                <a:ea typeface="Calibri"/>
                <a:cs typeface="Calibri"/>
                <a:sym typeface="Calibri"/>
              </a:rPr>
              <a:t> library in Python, we can </a:t>
            </a:r>
            <a:r>
              <a:rPr lang="en-US" altLang="zh-CN" sz="1200" b="0" i="0" u="none" strike="noStrike" cap="none" dirty="0">
                <a:solidFill>
                  <a:srgbClr val="000000"/>
                </a:solidFill>
                <a:effectLst/>
                <a:latin typeface="Arial"/>
                <a:ea typeface="Arial"/>
                <a:cs typeface="Arial"/>
                <a:sym typeface="Arial"/>
              </a:rPr>
              <a:t>quantify the sentiment behind each tweet with a positive or negative value, called </a:t>
            </a:r>
            <a:r>
              <a:rPr lang="en-US" altLang="zh-CN" sz="1200" b="1" i="0" u="none" strike="noStrike" cap="none" dirty="0">
                <a:solidFill>
                  <a:srgbClr val="000000"/>
                </a:solidFill>
                <a:effectLst/>
                <a:latin typeface="Arial"/>
                <a:ea typeface="Arial"/>
                <a:cs typeface="Arial"/>
                <a:sym typeface="Arial"/>
              </a:rPr>
              <a:t>polarity</a:t>
            </a:r>
            <a:r>
              <a:rPr lang="en-US" altLang="zh-CN" sz="1200" b="0" i="0" u="none" strike="noStrike" cap="none" dirty="0">
                <a:solidFill>
                  <a:srgbClr val="000000"/>
                </a:solidFill>
                <a:effectLst/>
                <a:latin typeface="Arial"/>
                <a:ea typeface="Arial"/>
                <a:cs typeface="Arial"/>
                <a:sym typeface="Arial"/>
              </a:rPr>
              <a:t>. A positive polarity score indicates overall positive sentiment, a negative score indicates negative sentiment, and 0 means neutral sentiment.</a:t>
            </a:r>
            <a:endParaRPr lang="en-US" altLang="zh-CN" sz="1200" dirty="0">
              <a:latin typeface="Calibri"/>
              <a:ea typeface="Calibri"/>
              <a:cs typeface="Calibri"/>
              <a:sym typeface="Calibri"/>
            </a:endParaRPr>
          </a:p>
          <a:p>
            <a:pPr marL="0" lvl="0" indent="0" algn="l" rtl="0">
              <a:spcBef>
                <a:spcPts val="0"/>
              </a:spcBef>
              <a:spcAft>
                <a:spcPts val="0"/>
              </a:spcAft>
              <a:buNone/>
            </a:pPr>
            <a:r>
              <a:rPr lang="en-US" sz="1200" dirty="0">
                <a:latin typeface="Calibri"/>
                <a:ea typeface="Calibri"/>
                <a:cs typeface="Calibri"/>
                <a:sym typeface="Calibri"/>
              </a:rPr>
              <a:t>According to the pie chart, around half of the tweets are positive, and only 13% of them shows negative emotions.</a:t>
            </a:r>
          </a:p>
          <a:p>
            <a:pPr marL="0" lvl="0" indent="0" algn="l" rtl="0">
              <a:spcBef>
                <a:spcPts val="0"/>
              </a:spcBef>
              <a:spcAft>
                <a:spcPts val="0"/>
              </a:spcAft>
              <a:buNone/>
            </a:pPr>
            <a:r>
              <a:rPr lang="en-US" sz="1200" dirty="0">
                <a:latin typeface="Calibri"/>
                <a:ea typeface="Calibri"/>
                <a:cs typeface="Calibri"/>
                <a:sym typeface="Calibri"/>
              </a:rPr>
              <a:t>We also plotted the average sentiment score over time, and we can see that generally people’s tweets are becoming more and more positive.</a:t>
            </a:r>
          </a:p>
        </p:txBody>
      </p:sp>
      <p:sp>
        <p:nvSpPr>
          <p:cNvPr id="171" name="Google Shape;1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Calibri"/>
                <a:ea typeface="Calibri"/>
                <a:cs typeface="Calibri"/>
                <a:sym typeface="Calibri"/>
              </a:rPr>
              <a:t>After dividing the tweets into positive, negative, and neutral categories based on polarity, we calculated the word frequencies for positive tweets and negative tweets separately and drew a word cloud for each of the two categories.</a:t>
            </a:r>
            <a:endParaRPr sz="1200" dirty="0">
              <a:latin typeface="Calibri"/>
              <a:ea typeface="Calibri"/>
              <a:cs typeface="Calibri"/>
              <a:sym typeface="Calibri"/>
            </a:endParaRPr>
          </a:p>
          <a:p>
            <a:pPr marL="0" lvl="0" indent="0" algn="l" rtl="0">
              <a:spcBef>
                <a:spcPts val="0"/>
              </a:spcBef>
              <a:spcAft>
                <a:spcPts val="0"/>
              </a:spcAft>
              <a:buNone/>
            </a:pPr>
            <a:r>
              <a:rPr lang="en-US" sz="1200" dirty="0">
                <a:latin typeface="Calibri"/>
                <a:ea typeface="Calibri"/>
                <a:cs typeface="Calibri"/>
                <a:sym typeface="Calibri"/>
              </a:rPr>
              <a:t>From the first word cloud, we can see that positive tweets often contain positive words like “safe”, “great”, “happy”. There are also words like “video”, “music” that imply positive activities.</a:t>
            </a:r>
            <a:endParaRPr sz="1200" dirty="0">
              <a:latin typeface="Calibri"/>
              <a:ea typeface="Calibri"/>
              <a:cs typeface="Calibri"/>
              <a:sym typeface="Calibri"/>
            </a:endParaRPr>
          </a:p>
          <a:p>
            <a:pPr marL="0" lvl="0" indent="0" algn="l" rtl="0">
              <a:spcBef>
                <a:spcPts val="0"/>
              </a:spcBef>
              <a:spcAft>
                <a:spcPts val="0"/>
              </a:spcAft>
              <a:buNone/>
            </a:pPr>
            <a:r>
              <a:rPr lang="en-US" sz="1200" dirty="0">
                <a:latin typeface="Calibri"/>
                <a:ea typeface="Calibri"/>
                <a:cs typeface="Calibri"/>
                <a:sym typeface="Calibri"/>
              </a:rPr>
              <a:t>From the second word cloud, we can infer that negative tweets are mainly expressing worries about being sick, or complaining about being bored after staying at home for a long time.</a:t>
            </a:r>
            <a:endParaRPr sz="1200" dirty="0">
              <a:latin typeface="Calibri"/>
              <a:ea typeface="Calibri"/>
              <a:cs typeface="Calibri"/>
              <a:sym typeface="Calibri"/>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37c060fed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37c060fed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Topic Modeling</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We first tried out different number of topics to do topic modeling and used coherence value to choose the perfect number of topics. We decided that 30 topics are suitable for all the tweets data we have. Then we use keywords, which was the common words in each topic, to select related activities. There are 13 related activities derived from these 30 topics.</a:t>
            </a:r>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lt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lt1"/>
              </a:buClr>
              <a:buSzPts val="2400"/>
              <a:buNone/>
              <a:defRPr sz="2400"/>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14" name="Google Shape;14;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2"/>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77" name="Google Shape;77;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p1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 name="Google Shape;89;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30" name="Google Shape;30;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8" name="Google Shape;48;p8"/>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 name="Google Shape;49;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 name="Google Shape;54;p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5" name="Google Shape;55;p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 name="Google Shape;56;p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7" name="Google Shape;57;p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 name="Google Shape;58;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 name="Google Shape;63;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9" name="Google Shape;69;p11"/>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70" name="Google Shape;70;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5"/>
          <p:cNvPicPr preferRelativeResize="0"/>
          <p:nvPr/>
        </p:nvPicPr>
        <p:blipFill>
          <a:blip r:embed="rId3">
            <a:alphaModFix/>
          </a:blip>
          <a:stretch>
            <a:fillRect/>
          </a:stretch>
        </p:blipFill>
        <p:spPr>
          <a:xfrm>
            <a:off x="0" y="1"/>
            <a:ext cx="12192000" cy="6858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1" name="Google Shape;221;p24"/>
          <p:cNvSpPr txBox="1"/>
          <p:nvPr/>
        </p:nvSpPr>
        <p:spPr>
          <a:xfrm>
            <a:off x="1028075" y="77468"/>
            <a:ext cx="11524141" cy="501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0B5394"/>
                </a:solidFill>
                <a:effectLst/>
                <a:uLnTx/>
                <a:uFillTx/>
                <a:latin typeface="Calibri"/>
                <a:ea typeface="Calibri"/>
                <a:cs typeface="Calibri"/>
                <a:sym typeface="Calibri"/>
              </a:rPr>
              <a:t>TOPIC MODELING</a:t>
            </a:r>
            <a:r>
              <a:rPr kumimoji="0" lang="zh-CN" altLang="en-US" sz="3600" b="1" i="0" u="none" strike="noStrike" kern="0" cap="none" spc="0" normalizeH="0" baseline="0" noProof="0" dirty="0">
                <a:ln>
                  <a:noFill/>
                </a:ln>
                <a:solidFill>
                  <a:srgbClr val="0B5394"/>
                </a:solidFill>
                <a:effectLst/>
                <a:uLnTx/>
                <a:uFillTx/>
                <a:latin typeface="Calibri"/>
                <a:ea typeface="Calibri"/>
                <a:cs typeface="Calibri"/>
                <a:sym typeface="Calibri"/>
              </a:rPr>
              <a:t> </a:t>
            </a:r>
            <a:r>
              <a:rPr kumimoji="0" lang="en-US" sz="2800" b="1" i="0" u="none" strike="noStrike" kern="0" cap="none" spc="0" normalizeH="0" baseline="0" noProof="0" dirty="0">
                <a:ln>
                  <a:noFill/>
                </a:ln>
                <a:solidFill>
                  <a:srgbClr val="1C4587"/>
                </a:solidFill>
                <a:effectLst/>
                <a:uLnTx/>
                <a:uFillTx/>
                <a:latin typeface="Calibri"/>
                <a:cs typeface="Calibri"/>
                <a:sym typeface="Calibri"/>
              </a:rPr>
              <a:t>The </a:t>
            </a:r>
            <a:r>
              <a:rPr kumimoji="0" lang="en-US" altLang="zh-CN" sz="2800" b="1" i="0" u="none" strike="noStrike" kern="0" cap="none" spc="0" normalizeH="0" baseline="0" noProof="0" dirty="0" err="1">
                <a:ln>
                  <a:noFill/>
                </a:ln>
                <a:solidFill>
                  <a:srgbClr val="1C4587"/>
                </a:solidFill>
                <a:effectLst/>
                <a:uLnTx/>
                <a:uFillTx/>
                <a:latin typeface="Calibri"/>
                <a:cs typeface="Calibri"/>
                <a:sym typeface="Calibri"/>
              </a:rPr>
              <a:t>T</a:t>
            </a:r>
            <a:r>
              <a:rPr kumimoji="0" lang="en-US" sz="2800" b="1" i="0" u="none" strike="noStrike" kern="0" cap="none" spc="0" normalizeH="0" baseline="0" noProof="0" dirty="0" err="1">
                <a:ln>
                  <a:noFill/>
                </a:ln>
                <a:solidFill>
                  <a:srgbClr val="1C4587"/>
                </a:solidFill>
                <a:effectLst/>
                <a:uLnTx/>
                <a:uFillTx/>
                <a:latin typeface="Calibri"/>
                <a:cs typeface="Calibri"/>
                <a:sym typeface="Calibri"/>
              </a:rPr>
              <a:t>ree</a:t>
            </a:r>
            <a:r>
              <a:rPr kumimoji="0" lang="en-US" altLang="zh-CN" sz="2800" b="1" i="0" u="none" strike="noStrike" kern="0" cap="none" spc="0" normalizeH="0" baseline="0" noProof="0" dirty="0" err="1">
                <a:ln>
                  <a:noFill/>
                </a:ln>
                <a:solidFill>
                  <a:srgbClr val="1C4587"/>
                </a:solidFill>
                <a:effectLst/>
                <a:uLnTx/>
                <a:uFillTx/>
                <a:latin typeface="Calibri"/>
                <a:cs typeface="Calibri"/>
                <a:sym typeface="Calibri"/>
              </a:rPr>
              <a:t>M</a:t>
            </a:r>
            <a:r>
              <a:rPr kumimoji="0" lang="en-US" sz="2800" b="1" i="0" u="none" strike="noStrike" kern="0" cap="none" spc="0" normalizeH="0" baseline="0" noProof="0" dirty="0" err="1">
                <a:ln>
                  <a:noFill/>
                </a:ln>
                <a:solidFill>
                  <a:srgbClr val="1C4587"/>
                </a:solidFill>
                <a:effectLst/>
                <a:uLnTx/>
                <a:uFillTx/>
                <a:latin typeface="Calibri"/>
                <a:cs typeface="Calibri"/>
                <a:sym typeface="Calibri"/>
              </a:rPr>
              <a:t>ap</a:t>
            </a:r>
            <a:r>
              <a:rPr kumimoji="0" lang="en-US" sz="2800" b="1" i="0" u="none" strike="noStrike" kern="0" cap="none" spc="0" normalizeH="0" baseline="0" noProof="0" dirty="0">
                <a:ln>
                  <a:noFill/>
                </a:ln>
                <a:solidFill>
                  <a:srgbClr val="1C4587"/>
                </a:solidFill>
                <a:effectLst/>
                <a:uLnTx/>
                <a:uFillTx/>
                <a:latin typeface="Calibri"/>
                <a:cs typeface="Calibri"/>
                <a:sym typeface="Calibri"/>
              </a:rPr>
              <a:t> o</a:t>
            </a:r>
            <a:r>
              <a:rPr kumimoji="0" lang="en-US" altLang="zh-CN" sz="2800" b="1" i="0" u="none" strike="noStrike" kern="0" cap="none" spc="0" normalizeH="0" baseline="0" noProof="0" dirty="0">
                <a:ln>
                  <a:noFill/>
                </a:ln>
                <a:solidFill>
                  <a:srgbClr val="1C4587"/>
                </a:solidFill>
                <a:effectLst/>
                <a:uLnTx/>
                <a:uFillTx/>
                <a:latin typeface="Calibri"/>
                <a:cs typeface="Calibri"/>
                <a:sym typeface="Calibri"/>
              </a:rPr>
              <a:t>f</a:t>
            </a:r>
            <a:r>
              <a:rPr kumimoji="0" lang="en-US" sz="2800" b="1" i="0" u="none" strike="noStrike" kern="0" cap="none" spc="0" normalizeH="0" baseline="0" noProof="0" dirty="0">
                <a:ln>
                  <a:noFill/>
                </a:ln>
                <a:solidFill>
                  <a:srgbClr val="1C4587"/>
                </a:solidFill>
                <a:effectLst/>
                <a:uLnTx/>
                <a:uFillTx/>
                <a:latin typeface="Calibri"/>
                <a:cs typeface="Calibri"/>
                <a:sym typeface="Calibri"/>
              </a:rPr>
              <a:t> 13 activity-related topics</a:t>
            </a:r>
            <a:endParaRPr kumimoji="0" lang="en-US" sz="3200" b="1" i="0" u="none" strike="noStrike" kern="0" cap="none" spc="0" normalizeH="0" baseline="0" noProof="0" dirty="0">
              <a:ln>
                <a:noFill/>
              </a:ln>
              <a:solidFill>
                <a:srgbClr val="1C4587"/>
              </a:solidFill>
              <a:effectLst/>
              <a:uLnTx/>
              <a:uFillTx/>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1" i="0" u="none" strike="noStrike" kern="0" cap="none" spc="0" normalizeH="0" baseline="0" noProof="0" dirty="0">
              <a:ln>
                <a:noFill/>
              </a:ln>
              <a:solidFill>
                <a:srgbClr val="0B5394"/>
              </a:solidFill>
              <a:effectLst/>
              <a:uLnTx/>
              <a:uFillTx/>
              <a:latin typeface="Calibri"/>
              <a:ea typeface="Calibri"/>
              <a:cs typeface="Calibri"/>
              <a:sym typeface="Calibri"/>
            </a:endParaRPr>
          </a:p>
        </p:txBody>
      </p:sp>
      <p:pic>
        <p:nvPicPr>
          <p:cNvPr id="222" name="Google Shape;222;p24"/>
          <p:cNvPicPr preferRelativeResize="0"/>
          <p:nvPr/>
        </p:nvPicPr>
        <p:blipFill>
          <a:blip r:embed="rId3">
            <a:alphaModFix/>
          </a:blip>
          <a:stretch>
            <a:fillRect/>
          </a:stretch>
        </p:blipFill>
        <p:spPr>
          <a:xfrm>
            <a:off x="1639253" y="765687"/>
            <a:ext cx="8590361" cy="5146359"/>
          </a:xfrm>
          <a:prstGeom prst="rect">
            <a:avLst/>
          </a:prstGeom>
          <a:noFill/>
          <a:ln>
            <a:noFill/>
          </a:ln>
        </p:spPr>
      </p:pic>
      <p:sp>
        <p:nvSpPr>
          <p:cNvPr id="3" name="Rectangle 2">
            <a:extLst>
              <a:ext uri="{FF2B5EF4-FFF2-40B4-BE49-F238E27FC236}">
                <a16:creationId xmlns:a16="http://schemas.microsoft.com/office/drawing/2014/main" id="{071BC95A-954D-DF4A-ABD8-CC28FFC1F057}"/>
              </a:ext>
            </a:extLst>
          </p:cNvPr>
          <p:cNvSpPr/>
          <p:nvPr/>
        </p:nvSpPr>
        <p:spPr>
          <a:xfrm>
            <a:off x="1639253" y="5942772"/>
            <a:ext cx="8302273" cy="492122"/>
          </a:xfrm>
          <a:prstGeom prst="rect">
            <a:avLst/>
          </a:prstGeom>
        </p:spPr>
        <p:txBody>
          <a:bodyPr wrap="none">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1C4587"/>
                </a:solidFill>
                <a:effectLst/>
                <a:uLnTx/>
                <a:uFillTx/>
                <a:latin typeface="Calibri"/>
                <a:cs typeface="Calibri"/>
                <a:sym typeface="Calibri"/>
              </a:rPr>
              <a:t>The larger and the darker the </a:t>
            </a:r>
            <a:r>
              <a:rPr kumimoji="0" lang="en-US" altLang="zh-CN" sz="2400" b="1" i="0" u="none" strike="noStrike" kern="0" cap="none" spc="0" normalizeH="0" baseline="0" noProof="0" dirty="0">
                <a:ln>
                  <a:noFill/>
                </a:ln>
                <a:solidFill>
                  <a:srgbClr val="1C4587"/>
                </a:solidFill>
                <a:effectLst/>
                <a:uLnTx/>
                <a:uFillTx/>
                <a:latin typeface="Calibri"/>
                <a:cs typeface="Calibri"/>
                <a:sym typeface="Calibri"/>
              </a:rPr>
              <a:t>area</a:t>
            </a:r>
            <a:r>
              <a:rPr kumimoji="0" lang="en-US" sz="2400" b="1" i="0" u="none" strike="noStrike" kern="0" cap="none" spc="0" normalizeH="0" baseline="0" noProof="0" dirty="0">
                <a:ln>
                  <a:noFill/>
                </a:ln>
                <a:solidFill>
                  <a:srgbClr val="1C4587"/>
                </a:solidFill>
                <a:effectLst/>
                <a:uLnTx/>
                <a:uFillTx/>
                <a:latin typeface="Calibri"/>
                <a:cs typeface="Calibri"/>
                <a:sym typeface="Calibri"/>
              </a:rPr>
              <a:t>, the more positive the topic</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8" name="Google Shape;228;p25"/>
          <p:cNvSpPr txBox="1"/>
          <p:nvPr/>
        </p:nvSpPr>
        <p:spPr>
          <a:xfrm>
            <a:off x="1173550" y="98250"/>
            <a:ext cx="11856650" cy="501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0B5394"/>
                </a:solidFill>
                <a:effectLst/>
                <a:uLnTx/>
                <a:uFillTx/>
                <a:latin typeface="Calibri"/>
                <a:ea typeface="Calibri"/>
                <a:cs typeface="Calibri"/>
                <a:sym typeface="Calibri"/>
              </a:rPr>
              <a:t>TOPIC MODELING</a:t>
            </a:r>
            <a:r>
              <a:rPr kumimoji="0" lang="zh-CN" altLang="en-US" sz="3600" b="1" i="0" u="none" strike="noStrike" kern="0" cap="none" spc="0" normalizeH="0" baseline="0" noProof="0" dirty="0">
                <a:ln>
                  <a:noFill/>
                </a:ln>
                <a:solidFill>
                  <a:srgbClr val="0B5394"/>
                </a:solidFill>
                <a:effectLst/>
                <a:uLnTx/>
                <a:uFillTx/>
                <a:latin typeface="Calibri"/>
                <a:ea typeface="Calibri"/>
                <a:cs typeface="Calibri"/>
                <a:sym typeface="Calibri"/>
              </a:rPr>
              <a:t> </a:t>
            </a:r>
            <a:r>
              <a:rPr kumimoji="0" lang="en-US" sz="3200" b="1" i="0" u="none" strike="noStrike" kern="0" cap="none" spc="0" normalizeH="0" baseline="0" noProof="0" dirty="0">
                <a:ln>
                  <a:noFill/>
                </a:ln>
                <a:solidFill>
                  <a:srgbClr val="1C4587"/>
                </a:solidFill>
                <a:effectLst/>
                <a:uLnTx/>
                <a:uFillTx/>
                <a:latin typeface="Calibri"/>
                <a:cs typeface="Calibri"/>
                <a:sym typeface="Calibri"/>
              </a:rPr>
              <a:t>The</a:t>
            </a:r>
            <a:r>
              <a:rPr kumimoji="0" lang="zh-CN" altLang="en-US" sz="3200" b="1" i="0" u="none" strike="noStrike" kern="0" cap="none" spc="0" normalizeH="0" baseline="0" noProof="0" dirty="0">
                <a:ln>
                  <a:noFill/>
                </a:ln>
                <a:solidFill>
                  <a:srgbClr val="1C4587"/>
                </a:solidFill>
                <a:effectLst/>
                <a:uLnTx/>
                <a:uFillTx/>
                <a:latin typeface="Calibri"/>
                <a:cs typeface="Calibri"/>
                <a:sym typeface="Calibri"/>
              </a:rPr>
              <a:t> </a:t>
            </a:r>
            <a:r>
              <a:rPr kumimoji="0" lang="en-US" altLang="zh-CN" sz="3200" b="1" i="0" u="none" strike="noStrike" kern="0" cap="none" spc="0" normalizeH="0" baseline="0" noProof="0" dirty="0">
                <a:ln>
                  <a:noFill/>
                </a:ln>
                <a:solidFill>
                  <a:srgbClr val="1C4587"/>
                </a:solidFill>
                <a:effectLst/>
                <a:uLnTx/>
                <a:uFillTx/>
                <a:latin typeface="Calibri"/>
                <a:cs typeface="Calibri"/>
                <a:sym typeface="Calibri"/>
              </a:rPr>
              <a:t>top3</a:t>
            </a:r>
            <a:r>
              <a:rPr kumimoji="0" lang="zh-CN" altLang="en-US" sz="3200" b="1" i="0" u="none" strike="noStrike" kern="0" cap="none" spc="0" normalizeH="0" baseline="0" noProof="0" dirty="0">
                <a:ln>
                  <a:noFill/>
                </a:ln>
                <a:solidFill>
                  <a:srgbClr val="1C4587"/>
                </a:solidFill>
                <a:effectLst/>
                <a:uLnTx/>
                <a:uFillTx/>
                <a:latin typeface="Calibri"/>
                <a:cs typeface="Calibri"/>
                <a:sym typeface="Calibri"/>
              </a:rPr>
              <a:t> </a:t>
            </a:r>
            <a:r>
              <a:rPr kumimoji="0" lang="en-US" altLang="zh-CN" sz="3200" b="1" i="0" u="none" strike="noStrike" kern="0" cap="none" spc="0" normalizeH="0" baseline="0" noProof="0" dirty="0">
                <a:ln>
                  <a:noFill/>
                </a:ln>
                <a:solidFill>
                  <a:srgbClr val="1C4587"/>
                </a:solidFill>
                <a:effectLst/>
                <a:uLnTx/>
                <a:uFillTx/>
                <a:latin typeface="Calibri"/>
                <a:cs typeface="Calibri"/>
                <a:sym typeface="Calibri"/>
              </a:rPr>
              <a:t>activities</a:t>
            </a:r>
            <a:r>
              <a:rPr kumimoji="0" lang="zh-CN" altLang="en-US" sz="3200" b="1" i="0" u="none" strike="noStrike" kern="0" cap="none" spc="0" normalizeH="0" baseline="0" noProof="0" dirty="0">
                <a:ln>
                  <a:noFill/>
                </a:ln>
                <a:solidFill>
                  <a:srgbClr val="1C4587"/>
                </a:solidFill>
                <a:effectLst/>
                <a:uLnTx/>
                <a:uFillTx/>
                <a:latin typeface="Calibri"/>
                <a:cs typeface="Calibri"/>
                <a:sym typeface="Calibri"/>
              </a:rPr>
              <a:t> </a:t>
            </a:r>
            <a:r>
              <a:rPr kumimoji="0" lang="en-US" altLang="zh-CN" sz="3200" b="1" i="0" u="none" strike="noStrike" kern="0" cap="none" spc="0" normalizeH="0" baseline="0" noProof="0" dirty="0">
                <a:ln>
                  <a:noFill/>
                </a:ln>
                <a:solidFill>
                  <a:srgbClr val="1C4587"/>
                </a:solidFill>
                <a:effectLst/>
                <a:uLnTx/>
                <a:uFillTx/>
                <a:latin typeface="Calibri"/>
                <a:cs typeface="Calibri"/>
                <a:sym typeface="Calibri"/>
              </a:rPr>
              <a:t>across</a:t>
            </a:r>
            <a:r>
              <a:rPr kumimoji="0" lang="zh-CN" altLang="en-US" sz="3200" b="1" i="0" u="none" strike="noStrike" kern="0" cap="none" spc="0" normalizeH="0" baseline="0" noProof="0" dirty="0">
                <a:ln>
                  <a:noFill/>
                </a:ln>
                <a:solidFill>
                  <a:srgbClr val="1C4587"/>
                </a:solidFill>
                <a:effectLst/>
                <a:uLnTx/>
                <a:uFillTx/>
                <a:latin typeface="Calibri"/>
                <a:cs typeface="Calibri"/>
                <a:sym typeface="Calibri"/>
              </a:rPr>
              <a:t> </a:t>
            </a:r>
            <a:r>
              <a:rPr kumimoji="0" lang="en-US" altLang="zh-CN" sz="3200" b="1" i="0" u="none" strike="noStrike" kern="0" cap="none" spc="0" normalizeH="0" baseline="0" noProof="0" dirty="0">
                <a:ln>
                  <a:noFill/>
                </a:ln>
                <a:solidFill>
                  <a:srgbClr val="1C4587"/>
                </a:solidFill>
                <a:effectLst/>
                <a:uLnTx/>
                <a:uFillTx/>
                <a:latin typeface="Calibri"/>
                <a:cs typeface="Calibri"/>
                <a:sym typeface="Calibri"/>
              </a:rPr>
              <a:t>different</a:t>
            </a:r>
            <a:r>
              <a:rPr kumimoji="0" lang="zh-CN" altLang="en-US" sz="3200" b="1" i="0" u="none" strike="noStrike" kern="0" cap="none" spc="0" normalizeH="0" baseline="0" noProof="0" dirty="0">
                <a:ln>
                  <a:noFill/>
                </a:ln>
                <a:solidFill>
                  <a:srgbClr val="1C4587"/>
                </a:solidFill>
                <a:effectLst/>
                <a:uLnTx/>
                <a:uFillTx/>
                <a:latin typeface="Calibri"/>
                <a:cs typeface="Calibri"/>
                <a:sym typeface="Calibri"/>
              </a:rPr>
              <a:t> </a:t>
            </a:r>
            <a:r>
              <a:rPr kumimoji="0" lang="en-US" altLang="zh-CN" sz="3200" b="1" i="0" u="none" strike="noStrike" kern="0" cap="none" spc="0" normalizeH="0" baseline="0" noProof="0" dirty="0">
                <a:ln>
                  <a:noFill/>
                </a:ln>
                <a:solidFill>
                  <a:srgbClr val="1C4587"/>
                </a:solidFill>
                <a:effectLst/>
                <a:uLnTx/>
                <a:uFillTx/>
                <a:latin typeface="Calibri"/>
                <a:cs typeface="Calibri"/>
                <a:sym typeface="Calibri"/>
              </a:rPr>
              <a:t>cities</a:t>
            </a:r>
            <a:endParaRPr kumimoji="0" sz="3600" b="1" i="0" u="none" strike="noStrike" kern="0" cap="none" spc="0" normalizeH="0" baseline="0" noProof="0" dirty="0">
              <a:ln>
                <a:noFill/>
              </a:ln>
              <a:solidFill>
                <a:srgbClr val="0B5394"/>
              </a:solidFill>
              <a:effectLst/>
              <a:uLnTx/>
              <a:uFillTx/>
              <a:latin typeface="Calibri"/>
              <a:ea typeface="Calibri"/>
              <a:cs typeface="Calibri"/>
              <a:sym typeface="Calibri"/>
            </a:endParaRPr>
          </a:p>
        </p:txBody>
      </p:sp>
      <p:pic>
        <p:nvPicPr>
          <p:cNvPr id="229" name="Google Shape;229;p25"/>
          <p:cNvPicPr preferRelativeResize="0"/>
          <p:nvPr/>
        </p:nvPicPr>
        <p:blipFill>
          <a:blip r:embed="rId3">
            <a:alphaModFix/>
          </a:blip>
          <a:stretch>
            <a:fillRect/>
          </a:stretch>
        </p:blipFill>
        <p:spPr>
          <a:xfrm>
            <a:off x="1081950" y="765675"/>
            <a:ext cx="10028101" cy="5953951"/>
          </a:xfrm>
          <a:prstGeom prst="rect">
            <a:avLst/>
          </a:prstGeom>
          <a:noFill/>
          <a:ln>
            <a:noFill/>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5" name="Google Shape;235;p26"/>
          <p:cNvSpPr txBox="1"/>
          <p:nvPr/>
        </p:nvSpPr>
        <p:spPr>
          <a:xfrm>
            <a:off x="6619350" y="232700"/>
            <a:ext cx="5845200" cy="2134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Words that have strong positive sentiments</a:t>
            </a: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36" name="Google Shape;236;p26"/>
          <p:cNvPicPr preferRelativeResize="0"/>
          <p:nvPr/>
        </p:nvPicPr>
        <p:blipFill>
          <a:blip r:embed="rId3">
            <a:alphaModFix/>
          </a:blip>
          <a:stretch>
            <a:fillRect/>
          </a:stretch>
        </p:blipFill>
        <p:spPr>
          <a:xfrm>
            <a:off x="990575" y="535259"/>
            <a:ext cx="5367724" cy="6170340"/>
          </a:xfrm>
          <a:prstGeom prst="rect">
            <a:avLst/>
          </a:prstGeom>
          <a:noFill/>
          <a:ln>
            <a:noFill/>
          </a:ln>
          <a:effectLst>
            <a:outerShdw blurRad="57150" dist="19050" dir="5400000" algn="bl" rotWithShape="0">
              <a:srgbClr val="000000">
                <a:alpha val="50000"/>
              </a:srgbClr>
            </a:outerShdw>
          </a:effectLst>
        </p:spPr>
      </p:pic>
      <p:sp>
        <p:nvSpPr>
          <p:cNvPr id="237" name="Google Shape;237;p26"/>
          <p:cNvSpPr/>
          <p:nvPr/>
        </p:nvSpPr>
        <p:spPr>
          <a:xfrm>
            <a:off x="9138150" y="1722850"/>
            <a:ext cx="1668300" cy="10026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delivery</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8" name="Google Shape;238;p26"/>
          <p:cNvSpPr/>
          <p:nvPr/>
        </p:nvSpPr>
        <p:spPr>
          <a:xfrm>
            <a:off x="8909550" y="3798775"/>
            <a:ext cx="1766400" cy="10026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a:ea typeface="Calibri"/>
                <a:cs typeface="Calibri"/>
                <a:sym typeface="Calibri"/>
              </a:rPr>
              <a:t>zoom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26"/>
          <p:cNvSpPr/>
          <p:nvPr/>
        </p:nvSpPr>
        <p:spPr>
          <a:xfrm>
            <a:off x="9668300" y="2677825"/>
            <a:ext cx="1766400" cy="10026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drinking</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0" name="Google Shape;240;p26"/>
          <p:cNvSpPr/>
          <p:nvPr/>
        </p:nvSpPr>
        <p:spPr>
          <a:xfrm>
            <a:off x="6871000" y="2805300"/>
            <a:ext cx="1570800" cy="10026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a:ea typeface="Calibri"/>
                <a:cs typeface="Calibri"/>
                <a:sym typeface="Calibri"/>
              </a:rPr>
              <a:t>netflix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26"/>
          <p:cNvSpPr/>
          <p:nvPr/>
        </p:nvSpPr>
        <p:spPr>
          <a:xfrm>
            <a:off x="7225950" y="3798775"/>
            <a:ext cx="1668300" cy="10026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a:ea typeface="Calibri"/>
                <a:cs typeface="Calibri"/>
                <a:sym typeface="Calibri"/>
              </a:rPr>
              <a:t>episode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26"/>
          <p:cNvSpPr/>
          <p:nvPr/>
        </p:nvSpPr>
        <p:spPr>
          <a:xfrm>
            <a:off x="10691250" y="3604225"/>
            <a:ext cx="1161600" cy="10026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a:ea typeface="Calibri"/>
                <a:cs typeface="Calibri"/>
                <a:sym typeface="Calibri"/>
              </a:rPr>
              <a:t>wine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26"/>
          <p:cNvSpPr/>
          <p:nvPr/>
        </p:nvSpPr>
        <p:spPr>
          <a:xfrm>
            <a:off x="7428575" y="4801375"/>
            <a:ext cx="1232700" cy="10026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gym</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4" name="Google Shape;244;p26"/>
          <p:cNvSpPr/>
          <p:nvPr/>
        </p:nvSpPr>
        <p:spPr>
          <a:xfrm>
            <a:off x="8441800" y="2927700"/>
            <a:ext cx="1232700" cy="10026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video</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5" name="Google Shape;245;p26"/>
          <p:cNvSpPr/>
          <p:nvPr/>
        </p:nvSpPr>
        <p:spPr>
          <a:xfrm>
            <a:off x="8661275" y="4801375"/>
            <a:ext cx="1766400" cy="10026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prayer</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6" name="Google Shape;246;p26"/>
          <p:cNvSpPr/>
          <p:nvPr/>
        </p:nvSpPr>
        <p:spPr>
          <a:xfrm>
            <a:off x="10399900" y="4606825"/>
            <a:ext cx="1461600" cy="10026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a:ea typeface="Calibri"/>
                <a:cs typeface="Calibri"/>
                <a:sym typeface="Calibri"/>
              </a:rPr>
              <a:t>friend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47;p26"/>
          <p:cNvSpPr/>
          <p:nvPr/>
        </p:nvSpPr>
        <p:spPr>
          <a:xfrm>
            <a:off x="7938200" y="1965413"/>
            <a:ext cx="1232700" cy="1002600"/>
          </a:xfrm>
          <a:prstGeom prst="ellipse">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song</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3" name="Google Shape;253;p27"/>
          <p:cNvSpPr txBox="1"/>
          <p:nvPr/>
        </p:nvSpPr>
        <p:spPr>
          <a:xfrm>
            <a:off x="1173550" y="98250"/>
            <a:ext cx="3668400" cy="501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0B5394"/>
                </a:solidFill>
                <a:effectLst/>
                <a:uLnTx/>
                <a:uFillTx/>
                <a:latin typeface="Calibri"/>
                <a:ea typeface="Calibri"/>
                <a:cs typeface="Calibri"/>
                <a:sym typeface="Calibri"/>
              </a:rPr>
              <a:t>SUGGESTIONS</a:t>
            </a:r>
            <a:endParaRPr kumimoji="0" sz="3600" b="1" i="0" u="none" strike="noStrike" kern="0" cap="none" spc="0" normalizeH="0" baseline="0" noProof="0">
              <a:ln>
                <a:noFill/>
              </a:ln>
              <a:solidFill>
                <a:srgbClr val="0B5394"/>
              </a:solidFill>
              <a:effectLst/>
              <a:uLnTx/>
              <a:uFillTx/>
              <a:latin typeface="Calibri"/>
              <a:ea typeface="Calibri"/>
              <a:cs typeface="Calibri"/>
              <a:sym typeface="Calibri"/>
            </a:endParaRPr>
          </a:p>
        </p:txBody>
      </p:sp>
      <p:sp>
        <p:nvSpPr>
          <p:cNvPr id="254" name="Google Shape;254;p27"/>
          <p:cNvSpPr txBox="1"/>
          <p:nvPr/>
        </p:nvSpPr>
        <p:spPr>
          <a:xfrm>
            <a:off x="1539075" y="814135"/>
            <a:ext cx="10766400" cy="504988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Music: Listen to songs or sing songs</a:t>
            </a: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Videos: Watch movies or TV series on YouTube and Netflix</a:t>
            </a: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Connection: Virtually connect with others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through</a:t>
            </a: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 messages, phone, or video talks</a:t>
            </a: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Workout: Do a regular workout and breath fresh air</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Kindness: Share free food or donate money</a:t>
            </a: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Prayer: Say a prayer</a:t>
            </a: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Delivery:</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Enjoy</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more</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delicious</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food</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by</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online</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ordering</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Games:</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Stop</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playing</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games</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all</a:t>
            </a:r>
            <a:r>
              <a:rPr kumimoji="0" lang="zh-CN" altLang="en-US" sz="2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zh-CN" sz="2400" b="0" i="0" u="none" strike="noStrike" kern="0" cap="none" spc="0" normalizeH="0" baseline="0" noProof="0" dirty="0">
                <a:ln>
                  <a:noFill/>
                </a:ln>
                <a:solidFill>
                  <a:srgbClr val="000000"/>
                </a:solidFill>
                <a:effectLst/>
                <a:uLnTx/>
                <a:uFillTx/>
                <a:latin typeface="Calibri"/>
                <a:ea typeface="Calibri"/>
                <a:cs typeface="Calibri"/>
                <a:sym typeface="Calibri"/>
              </a:rPr>
              <a:t>day!</a:t>
            </a: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 name="Picture 1">
            <a:extLst>
              <a:ext uri="{FF2B5EF4-FFF2-40B4-BE49-F238E27FC236}">
                <a16:creationId xmlns:a16="http://schemas.microsoft.com/office/drawing/2014/main" id="{0F7074A6-5F63-F84C-9195-E29B5C7003C8}"/>
              </a:ext>
            </a:extLst>
          </p:cNvPr>
          <p:cNvPicPr>
            <a:picLocks noChangeAspect="1"/>
          </p:cNvPicPr>
          <p:nvPr/>
        </p:nvPicPr>
        <p:blipFill rotWithShape="1">
          <a:blip r:embed="rId3"/>
          <a:srcRect l="33783" t="78233" r="53209" b="1404"/>
          <a:stretch/>
        </p:blipFill>
        <p:spPr>
          <a:xfrm>
            <a:off x="1071840" y="4860716"/>
            <a:ext cx="483723" cy="468920"/>
          </a:xfrm>
          <a:prstGeom prst="ellipse">
            <a:avLst/>
          </a:prstGeom>
        </p:spPr>
      </p:pic>
      <p:pic>
        <p:nvPicPr>
          <p:cNvPr id="14" name="Picture 13">
            <a:extLst>
              <a:ext uri="{FF2B5EF4-FFF2-40B4-BE49-F238E27FC236}">
                <a16:creationId xmlns:a16="http://schemas.microsoft.com/office/drawing/2014/main" id="{8F93AA9D-04DB-4749-993F-A28317012727}"/>
              </a:ext>
            </a:extLst>
          </p:cNvPr>
          <p:cNvPicPr>
            <a:picLocks noChangeAspect="1"/>
          </p:cNvPicPr>
          <p:nvPr/>
        </p:nvPicPr>
        <p:blipFill rotWithShape="1">
          <a:blip r:embed="rId3"/>
          <a:srcRect l="65836" t="76739" r="21156" b="1505"/>
          <a:stretch/>
        </p:blipFill>
        <p:spPr>
          <a:xfrm>
            <a:off x="1054905" y="2632983"/>
            <a:ext cx="483725" cy="501001"/>
          </a:xfrm>
          <a:prstGeom prst="ellipse">
            <a:avLst/>
          </a:prstGeom>
        </p:spPr>
      </p:pic>
      <p:pic>
        <p:nvPicPr>
          <p:cNvPr id="15" name="Picture 14">
            <a:extLst>
              <a:ext uri="{FF2B5EF4-FFF2-40B4-BE49-F238E27FC236}">
                <a16:creationId xmlns:a16="http://schemas.microsoft.com/office/drawing/2014/main" id="{53C69F92-11C9-4A46-9E5C-CC46715D6264}"/>
              </a:ext>
            </a:extLst>
          </p:cNvPr>
          <p:cNvPicPr>
            <a:picLocks noChangeAspect="1"/>
          </p:cNvPicPr>
          <p:nvPr/>
        </p:nvPicPr>
        <p:blipFill rotWithShape="1">
          <a:blip r:embed="rId3"/>
          <a:srcRect l="49242" t="25254" r="37750" b="52990"/>
          <a:stretch/>
        </p:blipFill>
        <p:spPr>
          <a:xfrm>
            <a:off x="1068633" y="5379703"/>
            <a:ext cx="483725" cy="501001"/>
          </a:xfrm>
          <a:prstGeom prst="ellipse">
            <a:avLst/>
          </a:prstGeom>
        </p:spPr>
      </p:pic>
      <p:pic>
        <p:nvPicPr>
          <p:cNvPr id="16" name="Picture 15">
            <a:extLst>
              <a:ext uri="{FF2B5EF4-FFF2-40B4-BE49-F238E27FC236}">
                <a16:creationId xmlns:a16="http://schemas.microsoft.com/office/drawing/2014/main" id="{405EDFF9-1460-CF42-A8BE-39799771B47E}"/>
              </a:ext>
            </a:extLst>
          </p:cNvPr>
          <p:cNvPicPr>
            <a:picLocks noChangeAspect="1"/>
          </p:cNvPicPr>
          <p:nvPr/>
        </p:nvPicPr>
        <p:blipFill rotWithShape="1">
          <a:blip r:embed="rId3"/>
          <a:srcRect l="49897" t="51331" r="37095" b="26913"/>
          <a:stretch/>
        </p:blipFill>
        <p:spPr>
          <a:xfrm>
            <a:off x="1050365" y="1532786"/>
            <a:ext cx="483725" cy="501001"/>
          </a:xfrm>
          <a:prstGeom prst="ellipse">
            <a:avLst/>
          </a:prstGeom>
        </p:spPr>
      </p:pic>
      <p:pic>
        <p:nvPicPr>
          <p:cNvPr id="17" name="Picture 16">
            <a:extLst>
              <a:ext uri="{FF2B5EF4-FFF2-40B4-BE49-F238E27FC236}">
                <a16:creationId xmlns:a16="http://schemas.microsoft.com/office/drawing/2014/main" id="{82796130-04CA-8345-B569-00D9BB32A260}"/>
              </a:ext>
            </a:extLst>
          </p:cNvPr>
          <p:cNvPicPr>
            <a:picLocks noChangeAspect="1"/>
          </p:cNvPicPr>
          <p:nvPr/>
        </p:nvPicPr>
        <p:blipFill rotWithShape="1">
          <a:blip r:embed="rId3"/>
          <a:srcRect l="17852" t="26102" r="69140" b="52142"/>
          <a:stretch/>
        </p:blipFill>
        <p:spPr>
          <a:xfrm>
            <a:off x="1035063" y="966446"/>
            <a:ext cx="483725" cy="501001"/>
          </a:xfrm>
          <a:prstGeom prst="ellipse">
            <a:avLst/>
          </a:prstGeom>
        </p:spPr>
      </p:pic>
      <p:pic>
        <p:nvPicPr>
          <p:cNvPr id="18" name="Picture 17">
            <a:extLst>
              <a:ext uri="{FF2B5EF4-FFF2-40B4-BE49-F238E27FC236}">
                <a16:creationId xmlns:a16="http://schemas.microsoft.com/office/drawing/2014/main" id="{4487D253-CD1E-B549-B1AB-DAA72BF4B8F1}"/>
              </a:ext>
            </a:extLst>
          </p:cNvPr>
          <p:cNvPicPr>
            <a:picLocks noChangeAspect="1"/>
          </p:cNvPicPr>
          <p:nvPr/>
        </p:nvPicPr>
        <p:blipFill rotWithShape="1">
          <a:blip r:embed="rId3"/>
          <a:srcRect l="33883" t="25724" r="53109" b="52520"/>
          <a:stretch/>
        </p:blipFill>
        <p:spPr>
          <a:xfrm>
            <a:off x="1072231" y="3704360"/>
            <a:ext cx="483725" cy="501001"/>
          </a:xfrm>
          <a:prstGeom prst="ellipse">
            <a:avLst/>
          </a:prstGeom>
        </p:spPr>
      </p:pic>
      <p:pic>
        <p:nvPicPr>
          <p:cNvPr id="19" name="Picture 18">
            <a:extLst>
              <a:ext uri="{FF2B5EF4-FFF2-40B4-BE49-F238E27FC236}">
                <a16:creationId xmlns:a16="http://schemas.microsoft.com/office/drawing/2014/main" id="{615B6EB3-D195-5D44-8A92-73A444E21C31}"/>
              </a:ext>
            </a:extLst>
          </p:cNvPr>
          <p:cNvPicPr>
            <a:picLocks noChangeAspect="1"/>
          </p:cNvPicPr>
          <p:nvPr/>
        </p:nvPicPr>
        <p:blipFill rotWithShape="1">
          <a:blip r:embed="rId3"/>
          <a:srcRect l="65775" t="465" r="21217" b="77779"/>
          <a:stretch/>
        </p:blipFill>
        <p:spPr>
          <a:xfrm>
            <a:off x="1035064" y="2066501"/>
            <a:ext cx="483724" cy="501000"/>
          </a:xfrm>
          <a:prstGeom prst="ellipse">
            <a:avLst/>
          </a:prstGeom>
        </p:spPr>
      </p:pic>
      <p:pic>
        <p:nvPicPr>
          <p:cNvPr id="21" name="Picture 20">
            <a:extLst>
              <a:ext uri="{FF2B5EF4-FFF2-40B4-BE49-F238E27FC236}">
                <a16:creationId xmlns:a16="http://schemas.microsoft.com/office/drawing/2014/main" id="{FF6DA491-A48C-A34F-A835-571398706A28}"/>
              </a:ext>
            </a:extLst>
          </p:cNvPr>
          <p:cNvPicPr>
            <a:picLocks noChangeAspect="1"/>
          </p:cNvPicPr>
          <p:nvPr/>
        </p:nvPicPr>
        <p:blipFill rotWithShape="1">
          <a:blip r:embed="rId3"/>
          <a:srcRect l="18239" t="467" r="68753" b="77777"/>
          <a:stretch/>
        </p:blipFill>
        <p:spPr>
          <a:xfrm>
            <a:off x="1050366" y="4294257"/>
            <a:ext cx="483724" cy="501000"/>
          </a:xfrm>
          <a:prstGeom prst="ellipse">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BEDF8A3-3C99-4DF2-8774-EB9A3D2759E5}"/>
              </a:ext>
            </a:extLst>
          </p:cNvPr>
          <p:cNvSpPr txBox="1"/>
          <p:nvPr/>
        </p:nvSpPr>
        <p:spPr>
          <a:xfrm>
            <a:off x="528101" y="1242647"/>
            <a:ext cx="10714893" cy="5355312"/>
          </a:xfrm>
          <a:prstGeom prst="rect">
            <a:avLst/>
          </a:prstGeom>
          <a:noFill/>
        </p:spPr>
        <p:txBody>
          <a:bodyPr wrap="square" rtlCol="0">
            <a:spAutoFit/>
          </a:bodyPr>
          <a:lstStyle/>
          <a:p>
            <a:pPr marL="342900" indent="-342900">
              <a:buAutoNum type="arabicPeriod"/>
            </a:pPr>
            <a:r>
              <a:rPr lang="en-US" sz="1800" dirty="0" err="1">
                <a:latin typeface="Calibri" panose="020F0502020204030204" pitchFamily="34" charset="0"/>
                <a:cs typeface="Calibri" panose="020F0502020204030204" pitchFamily="34" charset="0"/>
              </a:rPr>
              <a:t>Reger</a:t>
            </a:r>
            <a:r>
              <a:rPr lang="en-US" sz="1800" dirty="0">
                <a:latin typeface="Calibri" panose="020F0502020204030204" pitchFamily="34" charset="0"/>
                <a:cs typeface="Calibri" panose="020F0502020204030204" pitchFamily="34" charset="0"/>
              </a:rPr>
              <a:t> MA, Stanley IH, Joiner TE. Suicide Mortality and Coronavirus Disease 2019—A Perfect Storm? </a:t>
            </a:r>
            <a:r>
              <a:rPr lang="en-US" sz="1800" i="1" dirty="0">
                <a:latin typeface="Calibri" panose="020F0502020204030204" pitchFamily="34" charset="0"/>
                <a:cs typeface="Calibri" panose="020F0502020204030204" pitchFamily="34" charset="0"/>
              </a:rPr>
              <a:t>JAMA Psychiatry.</a:t>
            </a:r>
            <a:r>
              <a:rPr lang="en-US" sz="1800" dirty="0">
                <a:latin typeface="Calibri" panose="020F0502020204030204" pitchFamily="34" charset="0"/>
                <a:cs typeface="Calibri" panose="020F0502020204030204" pitchFamily="34" charset="0"/>
              </a:rPr>
              <a:t> Published online April 10, 2020. doi:10.1001/jamapsychiatry.2020.1060</a:t>
            </a:r>
          </a:p>
          <a:p>
            <a:pPr marL="342900" indent="-342900">
              <a:buAutoNum type="arabicPeriod"/>
            </a:pPr>
            <a:r>
              <a:rPr lang="en-US" sz="1800" dirty="0">
                <a:latin typeface="Calibri" panose="020F0502020204030204" pitchFamily="34" charset="0"/>
                <a:cs typeface="Calibri" panose="020F0502020204030204" pitchFamily="34" charset="0"/>
              </a:rPr>
              <a:t>https://www.wsws.org/en/articles/2020/03/31/trez-m31.html</a:t>
            </a:r>
          </a:p>
          <a:p>
            <a:pPr marL="342900" indent="-342900">
              <a:buAutoNum type="arabicPeriod"/>
            </a:pPr>
            <a:r>
              <a:rPr lang="en-US" sz="1800" dirty="0">
                <a:latin typeface="Calibri" panose="020F0502020204030204" pitchFamily="34" charset="0"/>
                <a:cs typeface="Calibri" panose="020F0502020204030204" pitchFamily="34" charset="0"/>
              </a:rPr>
              <a:t>https://fox17.com/news/local/feeling-the-pressures-of-the-pandemic-suicide-hotlines-see-800-percent-spike-in-calls</a:t>
            </a:r>
          </a:p>
          <a:p>
            <a:pPr marL="342900" indent="-342900">
              <a:buAutoNum type="arabicPeriod"/>
            </a:pPr>
            <a:r>
              <a:rPr lang="en-US" sz="1800" dirty="0">
                <a:latin typeface="Calibri" panose="020F0502020204030204" pitchFamily="34" charset="0"/>
                <a:cs typeface="Calibri" panose="020F0502020204030204" pitchFamily="34" charset="0"/>
              </a:rPr>
              <a:t>https://github.com/Mottl/GetOldTweets3</a:t>
            </a:r>
          </a:p>
          <a:p>
            <a:pPr marL="342900" indent="-342900">
              <a:buAutoNum type="arabicPeriod"/>
            </a:pPr>
            <a:r>
              <a:rPr lang="en-US" sz="1800" dirty="0">
                <a:latin typeface="Calibri" panose="020F0502020204030204" pitchFamily="34" charset="0"/>
                <a:cs typeface="Calibri" panose="020F0502020204030204" pitchFamily="34" charset="0"/>
              </a:rPr>
              <a:t>https://www.chicago.gov/city/en/sites/covid-19/home/latest-data.html</a:t>
            </a:r>
          </a:p>
          <a:p>
            <a:pPr marL="342900" indent="-342900">
              <a:buAutoNum type="arabicPeriod"/>
            </a:pPr>
            <a:r>
              <a:rPr lang="en-US" sz="1800" dirty="0">
                <a:latin typeface="Calibri" panose="020F0502020204030204" pitchFamily="34" charset="0"/>
                <a:cs typeface="Calibri" panose="020F0502020204030204" pitchFamily="34" charset="0"/>
              </a:rPr>
              <a:t>https://detroitmi.gov/departments/detroit-health-department/programs-and-services/communicable-disease/coronavirus-covid-19#vizContainer</a:t>
            </a:r>
          </a:p>
          <a:p>
            <a:pPr marL="342900" indent="-342900">
              <a:buAutoNum type="arabicPeriod"/>
            </a:pPr>
            <a:r>
              <a:rPr lang="en-US" sz="1800" dirty="0">
                <a:latin typeface="Calibri" panose="020F0502020204030204" pitchFamily="34" charset="0"/>
                <a:cs typeface="Calibri" panose="020F0502020204030204" pitchFamily="34" charset="0"/>
              </a:rPr>
              <a:t>https://publichealth.harriscountytx.gov/Resources/2019-Novel-Coronavirus</a:t>
            </a:r>
          </a:p>
          <a:p>
            <a:pPr marL="342900" indent="-342900">
              <a:buAutoNum type="arabicPeriod"/>
            </a:pPr>
            <a:r>
              <a:rPr lang="en-US" sz="1800" dirty="0">
                <a:latin typeface="Calibri" panose="020F0502020204030204" pitchFamily="34" charset="0"/>
                <a:cs typeface="Calibri" panose="020F0502020204030204" pitchFamily="34" charset="0"/>
              </a:rPr>
              <a:t>http://publichealth.lacounty.gov/media/Coronavirus/</a:t>
            </a:r>
          </a:p>
          <a:p>
            <a:pPr marL="342900" indent="-342900">
              <a:buAutoNum type="arabicPeriod"/>
            </a:pPr>
            <a:r>
              <a:rPr lang="en-US" sz="1800" dirty="0">
                <a:latin typeface="Calibri" panose="020F0502020204030204" pitchFamily="34" charset="0"/>
                <a:cs typeface="Calibri" panose="020F0502020204030204" pitchFamily="34" charset="0"/>
              </a:rPr>
              <a:t>https://www.floridadisaster.org/covid19/covid-19-data-reports/</a:t>
            </a:r>
          </a:p>
          <a:p>
            <a:pPr marL="342900" indent="-342900">
              <a:buAutoNum type="arabicPeriod"/>
            </a:pPr>
            <a:r>
              <a:rPr lang="en-US" sz="1800" dirty="0">
                <a:latin typeface="Calibri" panose="020F0502020204030204" pitchFamily="34" charset="0"/>
                <a:cs typeface="Calibri" panose="020F0502020204030204" pitchFamily="34" charset="0"/>
              </a:rPr>
              <a:t>http://ldh.la.gov/Coronavirus/</a:t>
            </a:r>
          </a:p>
          <a:p>
            <a:pPr marL="342900" indent="-342900">
              <a:buAutoNum type="arabicPeriod"/>
            </a:pPr>
            <a:r>
              <a:rPr lang="en-US" sz="1800" dirty="0">
                <a:latin typeface="Calibri" panose="020F0502020204030204" pitchFamily="34" charset="0"/>
                <a:cs typeface="Calibri" panose="020F0502020204030204" pitchFamily="34" charset="0"/>
              </a:rPr>
              <a:t>https://essexcountynj.org/covid-19-municipality/</a:t>
            </a:r>
          </a:p>
          <a:p>
            <a:pPr marL="342900" indent="-342900">
              <a:buAutoNum type="arabicPeriod"/>
            </a:pPr>
            <a:r>
              <a:rPr lang="en-US" sz="1800" dirty="0">
                <a:latin typeface="Calibri" panose="020F0502020204030204" pitchFamily="34" charset="0"/>
                <a:cs typeface="Calibri" panose="020F0502020204030204" pitchFamily="34" charset="0"/>
              </a:rPr>
              <a:t>https://www.phila.gov/programs/coronavirus-disease-2019-covid-19/testing-and-data/#covid-19-positive-test-results</a:t>
            </a:r>
          </a:p>
          <a:p>
            <a:pPr marL="342900" indent="-342900">
              <a:buAutoNum type="arabicPeriod"/>
            </a:pPr>
            <a:endParaRPr lang="en-US" sz="1800" dirty="0">
              <a:latin typeface="Calibri" panose="020F0502020204030204" pitchFamily="34" charset="0"/>
              <a:cs typeface="Calibri" panose="020F0502020204030204" pitchFamily="34" charset="0"/>
            </a:endParaRPr>
          </a:p>
          <a:p>
            <a:pPr marL="342900" indent="-342900">
              <a:buAutoNum type="arabicPeriod"/>
            </a:pPr>
            <a:endParaRPr lang="en-US" sz="1800" dirty="0">
              <a:latin typeface="Calibri" panose="020F0502020204030204" pitchFamily="34" charset="0"/>
              <a:cs typeface="Calibri" panose="020F0502020204030204" pitchFamily="34" charset="0"/>
            </a:endParaRPr>
          </a:p>
          <a:p>
            <a:endParaRPr lang="en-US" sz="1800" dirty="0"/>
          </a:p>
        </p:txBody>
      </p:sp>
      <p:sp>
        <p:nvSpPr>
          <p:cNvPr id="7" name="Google Shape;252;p27">
            <a:extLst>
              <a:ext uri="{FF2B5EF4-FFF2-40B4-BE49-F238E27FC236}">
                <a16:creationId xmlns:a16="http://schemas.microsoft.com/office/drawing/2014/main" id="{D6B6E371-076D-4DF1-8541-B440DB977F96}"/>
              </a:ext>
            </a:extLst>
          </p:cNvPr>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 name="Google Shape;253;p27">
            <a:extLst>
              <a:ext uri="{FF2B5EF4-FFF2-40B4-BE49-F238E27FC236}">
                <a16:creationId xmlns:a16="http://schemas.microsoft.com/office/drawing/2014/main" id="{28611B22-81CB-478A-841A-10772D6B6AEE}"/>
              </a:ext>
            </a:extLst>
          </p:cNvPr>
          <p:cNvSpPr txBox="1"/>
          <p:nvPr/>
        </p:nvSpPr>
        <p:spPr>
          <a:xfrm>
            <a:off x="1173550" y="98250"/>
            <a:ext cx="36684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rgbClr val="0B5394"/>
                </a:solidFill>
                <a:latin typeface="Calibri"/>
                <a:ea typeface="Calibri"/>
                <a:cs typeface="Calibri"/>
                <a:sym typeface="Calibri"/>
              </a:rPr>
              <a:t>REFERENCES</a:t>
            </a:r>
            <a:endParaRPr sz="3600" b="1" dirty="0">
              <a:solidFill>
                <a:srgbClr val="0B5394"/>
              </a:solidFill>
              <a:latin typeface="Calibri"/>
              <a:ea typeface="Calibri"/>
              <a:cs typeface="Calibri"/>
              <a:sym typeface="Calibri"/>
            </a:endParaRPr>
          </a:p>
        </p:txBody>
      </p:sp>
    </p:spTree>
    <p:extLst>
      <p:ext uri="{BB962C8B-B14F-4D97-AF65-F5344CB8AC3E}">
        <p14:creationId xmlns:p14="http://schemas.microsoft.com/office/powerpoint/2010/main" val="36722963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8"/>
          <p:cNvSpPr/>
          <p:nvPr/>
        </p:nvSpPr>
        <p:spPr>
          <a:xfrm>
            <a:off x="5644561" y="2074770"/>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28"/>
          <p:cNvSpPr txBox="1"/>
          <p:nvPr/>
        </p:nvSpPr>
        <p:spPr>
          <a:xfrm>
            <a:off x="4234543" y="2939098"/>
            <a:ext cx="485887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2E75B5"/>
                </a:solidFill>
                <a:latin typeface="Calibri"/>
                <a:ea typeface="Calibri"/>
                <a:cs typeface="Calibri"/>
                <a:sym typeface="Calibri"/>
              </a:rPr>
              <a:t>Thank you!</a:t>
            </a:r>
            <a:endParaRPr/>
          </a:p>
        </p:txBody>
      </p:sp>
      <p:grpSp>
        <p:nvGrpSpPr>
          <p:cNvPr id="269" name="Google Shape;269;p28"/>
          <p:cNvGrpSpPr/>
          <p:nvPr/>
        </p:nvGrpSpPr>
        <p:grpSpPr>
          <a:xfrm>
            <a:off x="-2" y="4715435"/>
            <a:ext cx="12192010" cy="2142562"/>
            <a:chOff x="-2" y="4715435"/>
            <a:chExt cx="12192010" cy="2142562"/>
          </a:xfrm>
        </p:grpSpPr>
        <p:sp>
          <p:nvSpPr>
            <p:cNvPr id="270" name="Google Shape;270;p28"/>
            <p:cNvSpPr/>
            <p:nvPr/>
          </p:nvSpPr>
          <p:spPr>
            <a:xfrm rot="5400000" flipH="1">
              <a:off x="2146423" y="3554965"/>
              <a:ext cx="1156606" cy="5449456"/>
            </a:xfrm>
            <a:prstGeom prst="rtTriangle">
              <a:avLst/>
            </a:prstGeom>
            <a:solidFill>
              <a:srgbClr val="6FA8DC"/>
            </a:solidFill>
            <a:ln>
              <a:noFill/>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1" name="Google Shape;271;p28"/>
            <p:cNvGrpSpPr/>
            <p:nvPr/>
          </p:nvGrpSpPr>
          <p:grpSpPr>
            <a:xfrm>
              <a:off x="2115128" y="4715435"/>
              <a:ext cx="10076880" cy="2142562"/>
              <a:chOff x="4336734" y="4715435"/>
              <a:chExt cx="7855273" cy="2142562"/>
            </a:xfrm>
          </p:grpSpPr>
          <p:sp>
            <p:nvSpPr>
              <p:cNvPr id="272" name="Google Shape;272;p28"/>
              <p:cNvSpPr/>
              <p:nvPr/>
            </p:nvSpPr>
            <p:spPr>
              <a:xfrm rot="-5400000">
                <a:off x="7193088" y="1859081"/>
                <a:ext cx="2142562" cy="7855269"/>
              </a:xfrm>
              <a:prstGeom prst="rtTriangle">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28"/>
              <p:cNvSpPr/>
              <p:nvPr/>
            </p:nvSpPr>
            <p:spPr>
              <a:xfrm rot="-5400000">
                <a:off x="8471237" y="3120132"/>
                <a:ext cx="1668268" cy="5773273"/>
              </a:xfrm>
              <a:prstGeom prst="rtTriangle">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28"/>
              <p:cNvSpPr/>
              <p:nvPr/>
            </p:nvSpPr>
            <p:spPr>
              <a:xfrm rot="-5400000">
                <a:off x="9445330" y="4094233"/>
                <a:ext cx="1156606" cy="4336735"/>
              </a:xfrm>
              <a:prstGeom prst="rtTriangle">
                <a:avLst/>
              </a:pr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275" name="Google Shape;275;p28"/>
          <p:cNvGrpSpPr/>
          <p:nvPr/>
        </p:nvGrpSpPr>
        <p:grpSpPr>
          <a:xfrm>
            <a:off x="-4" y="-26900"/>
            <a:ext cx="2904569" cy="2169465"/>
            <a:chOff x="-4" y="-26900"/>
            <a:chExt cx="2904569" cy="2169465"/>
          </a:xfrm>
        </p:grpSpPr>
        <p:sp>
          <p:nvSpPr>
            <p:cNvPr id="276" name="Google Shape;276;p28"/>
            <p:cNvSpPr/>
            <p:nvPr/>
          </p:nvSpPr>
          <p:spPr>
            <a:xfrm rot="5400000">
              <a:off x="-152405" y="125504"/>
              <a:ext cx="2026029" cy="1721226"/>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28"/>
            <p:cNvSpPr/>
            <p:nvPr/>
          </p:nvSpPr>
          <p:spPr>
            <a:xfrm rot="-5400000">
              <a:off x="699244" y="44824"/>
              <a:ext cx="1093699" cy="950254"/>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28"/>
            <p:cNvSpPr/>
            <p:nvPr/>
          </p:nvSpPr>
          <p:spPr>
            <a:xfrm rot="5400000">
              <a:off x="1649500" y="44826"/>
              <a:ext cx="1093699" cy="950254"/>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28"/>
            <p:cNvSpPr/>
            <p:nvPr/>
          </p:nvSpPr>
          <p:spPr>
            <a:xfrm rot="5400000">
              <a:off x="-149034" y="122131"/>
              <a:ext cx="2169464" cy="1871404"/>
            </a:xfrm>
            <a:prstGeom prst="rtTriangle">
              <a:avLst/>
            </a:prstGeom>
            <a:solidFill>
              <a:srgbClr val="0B539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28"/>
            <p:cNvSpPr/>
            <p:nvPr/>
          </p:nvSpPr>
          <p:spPr>
            <a:xfrm rot="-5400000">
              <a:off x="769252" y="42082"/>
              <a:ext cx="1171129" cy="1033164"/>
            </a:xfrm>
            <a:prstGeom prst="rtTriangle">
              <a:avLst/>
            </a:prstGeom>
            <a:solidFill>
              <a:srgbClr val="3D85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28"/>
            <p:cNvSpPr/>
            <p:nvPr/>
          </p:nvSpPr>
          <p:spPr>
            <a:xfrm rot="5400000">
              <a:off x="1802418" y="42084"/>
              <a:ext cx="1171129" cy="1033164"/>
            </a:xfrm>
            <a:prstGeom prst="rtTriangle">
              <a:avLst/>
            </a:prstGeom>
            <a:solidFill>
              <a:srgbClr val="6D9EE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pSp>
        <p:nvGrpSpPr>
          <p:cNvPr id="101" name="Google Shape;101;p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2084159" y="913316"/>
            <a:ext cx="8836630" cy="4517843"/>
            <a:chOff x="1169759" y="1395504"/>
            <a:chExt cx="8836630" cy="4517843"/>
          </a:xfrm>
        </p:grpSpPr>
        <p:cxnSp>
          <p:nvCxnSpPr>
            <p:cNvPr id="102" name="Google Shape;102;p16"/>
            <p:cNvCxnSpPr/>
            <p:nvPr/>
          </p:nvCxnSpPr>
          <p:spPr>
            <a:xfrm rot="10800000">
              <a:off x="1169759" y="3808937"/>
              <a:ext cx="757800" cy="0"/>
            </a:xfrm>
            <a:prstGeom prst="straightConnector1">
              <a:avLst/>
            </a:prstGeom>
            <a:noFill/>
            <a:ln w="9525" cap="flat" cmpd="sng">
              <a:solidFill>
                <a:srgbClr val="BFBFBF"/>
              </a:solidFill>
              <a:prstDash val="solid"/>
              <a:miter lim="800000"/>
              <a:headEnd type="none" w="sm" len="sm"/>
              <a:tailEnd type="none" w="sm" len="sm"/>
            </a:ln>
          </p:spPr>
        </p:cxnSp>
        <p:cxnSp>
          <p:nvCxnSpPr>
            <p:cNvPr id="103" name="Google Shape;103;p16"/>
            <p:cNvCxnSpPr/>
            <p:nvPr/>
          </p:nvCxnSpPr>
          <p:spPr>
            <a:xfrm>
              <a:off x="1203325" y="4175895"/>
              <a:ext cx="2591100" cy="0"/>
            </a:xfrm>
            <a:prstGeom prst="straightConnector1">
              <a:avLst/>
            </a:prstGeom>
            <a:noFill/>
            <a:ln w="9525" cap="flat" cmpd="sng">
              <a:solidFill>
                <a:srgbClr val="BFBFBF"/>
              </a:solidFill>
              <a:prstDash val="solid"/>
              <a:miter lim="800000"/>
              <a:headEnd type="none" w="sm" len="sm"/>
              <a:tailEnd type="none" w="sm" len="sm"/>
            </a:ln>
          </p:spPr>
        </p:cxnSp>
        <p:sp>
          <p:nvSpPr>
            <p:cNvPr id="104" name="Google Shape;104;p16"/>
            <p:cNvSpPr txBox="1"/>
            <p:nvPr/>
          </p:nvSpPr>
          <p:spPr>
            <a:xfrm>
              <a:off x="5466200" y="1424288"/>
              <a:ext cx="656100" cy="4617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4472C3"/>
                  </a:solidFill>
                  <a:effectLst/>
                  <a:uLnTx/>
                  <a:uFillTx/>
                  <a:latin typeface="Impact"/>
                  <a:ea typeface="Impact"/>
                  <a:cs typeface="Impact"/>
                  <a:sym typeface="Impact"/>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05" name="Google Shape;105;p16"/>
            <p:cNvCxnSpPr/>
            <p:nvPr/>
          </p:nvCxnSpPr>
          <p:spPr>
            <a:xfrm>
              <a:off x="6208722" y="1395504"/>
              <a:ext cx="0" cy="519214"/>
            </a:xfrm>
            <a:prstGeom prst="straightConnector1">
              <a:avLst/>
            </a:prstGeom>
            <a:noFill/>
            <a:ln w="28575" cap="flat" cmpd="sng">
              <a:solidFill>
                <a:schemeClr val="accent1"/>
              </a:solidFill>
              <a:prstDash val="solid"/>
              <a:miter lim="800000"/>
              <a:headEnd type="none" w="sm" len="sm"/>
              <a:tailEnd type="none" w="sm" len="sm"/>
            </a:ln>
          </p:spPr>
        </p:cxnSp>
        <p:sp>
          <p:nvSpPr>
            <p:cNvPr id="106" name="Google Shape;106;p16"/>
            <p:cNvSpPr txBox="1"/>
            <p:nvPr/>
          </p:nvSpPr>
          <p:spPr>
            <a:xfrm>
              <a:off x="6371343" y="1474017"/>
              <a:ext cx="3610200" cy="351000"/>
            </a:xfrm>
            <a:prstGeom prst="rect">
              <a:avLst/>
            </a:prstGeom>
            <a:noFill/>
            <a:ln>
              <a:noFill/>
            </a:ln>
          </p:spPr>
          <p:txBody>
            <a:bodyPr spcFirstLastPara="1" wrap="square" lIns="90000" tIns="46800" rIns="90000" bIns="46800" anchor="b"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Calibri"/>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BACKGROUND</a:t>
              </a:r>
              <a:endParaRPr kumimoji="0" sz="2000" b="1"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107;p16"/>
            <p:cNvSpPr txBox="1"/>
            <p:nvPr/>
          </p:nvSpPr>
          <p:spPr>
            <a:xfrm>
              <a:off x="5457827" y="2224013"/>
              <a:ext cx="656100" cy="4617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ED7D31"/>
                  </a:solidFill>
                  <a:effectLst/>
                  <a:uLnTx/>
                  <a:uFillTx/>
                  <a:latin typeface="Impact"/>
                  <a:ea typeface="Impact"/>
                  <a:cs typeface="Impact"/>
                  <a:sym typeface="Impact"/>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08" name="Google Shape;108;p16"/>
            <p:cNvCxnSpPr/>
            <p:nvPr/>
          </p:nvCxnSpPr>
          <p:spPr>
            <a:xfrm>
              <a:off x="6227156" y="2195230"/>
              <a:ext cx="0" cy="519214"/>
            </a:xfrm>
            <a:prstGeom prst="straightConnector1">
              <a:avLst/>
            </a:prstGeom>
            <a:noFill/>
            <a:ln w="28575" cap="flat" cmpd="sng">
              <a:solidFill>
                <a:schemeClr val="accent2"/>
              </a:solidFill>
              <a:prstDash val="solid"/>
              <a:miter lim="800000"/>
              <a:headEnd type="none" w="sm" len="sm"/>
              <a:tailEnd type="none" w="sm" len="sm"/>
            </a:ln>
          </p:spPr>
        </p:cxnSp>
        <p:sp>
          <p:nvSpPr>
            <p:cNvPr id="109" name="Google Shape;109;p16"/>
            <p:cNvSpPr txBox="1"/>
            <p:nvPr/>
          </p:nvSpPr>
          <p:spPr>
            <a:xfrm>
              <a:off x="6389777" y="2273743"/>
              <a:ext cx="3610200" cy="351000"/>
            </a:xfrm>
            <a:prstGeom prst="rect">
              <a:avLst/>
            </a:prstGeom>
            <a:noFill/>
            <a:ln>
              <a:noFill/>
            </a:ln>
          </p:spPr>
          <p:txBody>
            <a:bodyPr spcFirstLastPara="1" wrap="square" lIns="90000" tIns="46800" rIns="90000" bIns="46800" anchor="b"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Calibri"/>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OBJECTIVE</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110;p16"/>
            <p:cNvSpPr txBox="1"/>
            <p:nvPr/>
          </p:nvSpPr>
          <p:spPr>
            <a:xfrm>
              <a:off x="5467454" y="3023738"/>
              <a:ext cx="656100" cy="4617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A5A5A5"/>
                  </a:solidFill>
                  <a:effectLst/>
                  <a:uLnTx/>
                  <a:uFillTx/>
                  <a:latin typeface="Impact"/>
                  <a:ea typeface="Impact"/>
                  <a:cs typeface="Impact"/>
                  <a:sym typeface="Impact"/>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11" name="Google Shape;111;p16"/>
            <p:cNvCxnSpPr/>
            <p:nvPr/>
          </p:nvCxnSpPr>
          <p:spPr>
            <a:xfrm>
              <a:off x="6231966" y="2994956"/>
              <a:ext cx="0" cy="519214"/>
            </a:xfrm>
            <a:prstGeom prst="straightConnector1">
              <a:avLst/>
            </a:prstGeom>
            <a:noFill/>
            <a:ln w="28575" cap="flat" cmpd="sng">
              <a:solidFill>
                <a:schemeClr val="accent3"/>
              </a:solidFill>
              <a:prstDash val="solid"/>
              <a:miter lim="800000"/>
              <a:headEnd type="none" w="sm" len="sm"/>
              <a:tailEnd type="none" w="sm" len="sm"/>
            </a:ln>
          </p:spPr>
        </p:cxnSp>
        <p:sp>
          <p:nvSpPr>
            <p:cNvPr id="112" name="Google Shape;112;p16"/>
            <p:cNvSpPr txBox="1"/>
            <p:nvPr/>
          </p:nvSpPr>
          <p:spPr>
            <a:xfrm>
              <a:off x="6394587" y="3073469"/>
              <a:ext cx="3610200" cy="351000"/>
            </a:xfrm>
            <a:prstGeom prst="rect">
              <a:avLst/>
            </a:prstGeom>
            <a:noFill/>
            <a:ln>
              <a:noFill/>
            </a:ln>
          </p:spPr>
          <p:txBody>
            <a:bodyPr spcFirstLastPara="1" wrap="square" lIns="90000" tIns="46800" rIns="90000" bIns="46800" anchor="b"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Calibri"/>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DATA EXPLORATION</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113;p16"/>
            <p:cNvSpPr txBox="1"/>
            <p:nvPr/>
          </p:nvSpPr>
          <p:spPr>
            <a:xfrm>
              <a:off x="5457827" y="3823463"/>
              <a:ext cx="656100" cy="4617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FC000"/>
                  </a:solidFill>
                  <a:effectLst/>
                  <a:uLnTx/>
                  <a:uFillTx/>
                  <a:latin typeface="Impact"/>
                  <a:ea typeface="Impact"/>
                  <a:cs typeface="Impact"/>
                  <a:sym typeface="Impact"/>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14" name="Google Shape;114;p16"/>
            <p:cNvCxnSpPr/>
            <p:nvPr/>
          </p:nvCxnSpPr>
          <p:spPr>
            <a:xfrm>
              <a:off x="6227156" y="3794682"/>
              <a:ext cx="0" cy="519214"/>
            </a:xfrm>
            <a:prstGeom prst="straightConnector1">
              <a:avLst/>
            </a:prstGeom>
            <a:noFill/>
            <a:ln w="28575" cap="flat" cmpd="sng">
              <a:solidFill>
                <a:schemeClr val="accent4"/>
              </a:solidFill>
              <a:prstDash val="solid"/>
              <a:miter lim="800000"/>
              <a:headEnd type="none" w="sm" len="sm"/>
              <a:tailEnd type="none" w="sm" len="sm"/>
            </a:ln>
          </p:spPr>
        </p:cxnSp>
        <p:sp>
          <p:nvSpPr>
            <p:cNvPr id="115" name="Google Shape;115;p16"/>
            <p:cNvSpPr txBox="1"/>
            <p:nvPr/>
          </p:nvSpPr>
          <p:spPr>
            <a:xfrm>
              <a:off x="5469052" y="4623188"/>
              <a:ext cx="656100" cy="4617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5A9BD5"/>
                  </a:solidFill>
                  <a:effectLst/>
                  <a:uLnTx/>
                  <a:uFillTx/>
                  <a:latin typeface="Impact"/>
                  <a:ea typeface="Impact"/>
                  <a:cs typeface="Impact"/>
                  <a:sym typeface="Impact"/>
                </a:rPr>
                <a:t>05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16" name="Google Shape;116;p16"/>
            <p:cNvCxnSpPr/>
            <p:nvPr/>
          </p:nvCxnSpPr>
          <p:spPr>
            <a:xfrm>
              <a:off x="6232767" y="4594408"/>
              <a:ext cx="0" cy="519214"/>
            </a:xfrm>
            <a:prstGeom prst="straightConnector1">
              <a:avLst/>
            </a:prstGeom>
            <a:noFill/>
            <a:ln w="28575" cap="flat" cmpd="sng">
              <a:solidFill>
                <a:srgbClr val="5A9BD5"/>
              </a:solidFill>
              <a:prstDash val="solid"/>
              <a:miter lim="800000"/>
              <a:headEnd type="none" w="sm" len="sm"/>
              <a:tailEnd type="none" w="sm" len="sm"/>
            </a:ln>
          </p:spPr>
        </p:cxnSp>
        <p:sp>
          <p:nvSpPr>
            <p:cNvPr id="117" name="Google Shape;117;p16"/>
            <p:cNvSpPr txBox="1"/>
            <p:nvPr/>
          </p:nvSpPr>
          <p:spPr>
            <a:xfrm>
              <a:off x="6395388" y="3910921"/>
              <a:ext cx="3610200" cy="351000"/>
            </a:xfrm>
            <a:prstGeom prst="rect">
              <a:avLst/>
            </a:prstGeom>
            <a:noFill/>
            <a:ln>
              <a:noFill/>
            </a:ln>
          </p:spPr>
          <p:txBody>
            <a:bodyPr spcFirstLastPara="1" wrap="square" lIns="90000" tIns="46800" rIns="90000" bIns="46800" anchor="b"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Calibri"/>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SENTIMENT ANALYSIS</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18;p16"/>
            <p:cNvSpPr txBox="1"/>
            <p:nvPr/>
          </p:nvSpPr>
          <p:spPr>
            <a:xfrm>
              <a:off x="5470652" y="5422913"/>
              <a:ext cx="656100" cy="4617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70AD47"/>
                  </a:solidFill>
                  <a:effectLst/>
                  <a:uLnTx/>
                  <a:uFillTx/>
                  <a:latin typeface="Impact"/>
                  <a:ea typeface="Impact"/>
                  <a:cs typeface="Impact"/>
                  <a:sym typeface="Impact"/>
                </a:rPr>
                <a:t>06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19" name="Google Shape;119;p16"/>
            <p:cNvCxnSpPr/>
            <p:nvPr/>
          </p:nvCxnSpPr>
          <p:spPr>
            <a:xfrm>
              <a:off x="6233568" y="5394133"/>
              <a:ext cx="0" cy="519214"/>
            </a:xfrm>
            <a:prstGeom prst="straightConnector1">
              <a:avLst/>
            </a:prstGeom>
            <a:noFill/>
            <a:ln w="28575" cap="flat" cmpd="sng">
              <a:solidFill>
                <a:schemeClr val="accent6"/>
              </a:solidFill>
              <a:prstDash val="solid"/>
              <a:miter lim="800000"/>
              <a:headEnd type="none" w="sm" len="sm"/>
              <a:tailEnd type="none" w="sm" len="sm"/>
            </a:ln>
          </p:spPr>
        </p:cxnSp>
        <p:sp>
          <p:nvSpPr>
            <p:cNvPr id="120" name="Google Shape;120;p16"/>
            <p:cNvSpPr txBox="1"/>
            <p:nvPr/>
          </p:nvSpPr>
          <p:spPr>
            <a:xfrm>
              <a:off x="6396189" y="4710646"/>
              <a:ext cx="3610200" cy="351000"/>
            </a:xfrm>
            <a:prstGeom prst="rect">
              <a:avLst/>
            </a:prstGeom>
            <a:noFill/>
            <a:ln>
              <a:noFill/>
            </a:ln>
          </p:spPr>
          <p:txBody>
            <a:bodyPr spcFirstLastPara="1" wrap="square" lIns="90000" tIns="46800" rIns="90000" bIns="46800" anchor="b"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Calibri"/>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WORDCLOUD</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21;p16"/>
            <p:cNvSpPr txBox="1"/>
            <p:nvPr/>
          </p:nvSpPr>
          <p:spPr>
            <a:xfrm>
              <a:off x="1882621" y="3568838"/>
              <a:ext cx="2108400" cy="654900"/>
            </a:xfrm>
            <a:prstGeom prst="rect">
              <a:avLst/>
            </a:prstGeom>
            <a:noFill/>
            <a:ln>
              <a:noFill/>
            </a:ln>
          </p:spPr>
          <p:txBody>
            <a:bodyPr spcFirstLastPara="1" wrap="square" lIns="90000" tIns="46800" rIns="90000" bIns="46800" anchor="ctr" anchorCtr="0">
              <a:noAutofit/>
            </a:bodyPr>
            <a:lstStyle/>
            <a:p>
              <a:pPr marL="0" marR="0" lvl="0" indent="0" algn="l" defTabSz="914400" rtl="0" eaLnBrk="1" fontAlgn="auto" latinLnBrk="0" hangingPunct="1">
                <a:lnSpc>
                  <a:spcPct val="90000"/>
                </a:lnSpc>
                <a:spcBef>
                  <a:spcPts val="0"/>
                </a:spcBef>
                <a:spcAft>
                  <a:spcPts val="0"/>
                </a:spcAft>
                <a:buClr>
                  <a:srgbClr val="44546A"/>
                </a:buClr>
                <a:buSzPts val="4000"/>
                <a:buFont typeface="Calibri"/>
                <a:buNone/>
                <a:tabLst/>
                <a:defRPr/>
              </a:pPr>
              <a:r>
                <a:rPr kumimoji="0" lang="en-US" sz="4000" b="1" i="0" u="none" strike="noStrike" kern="0" cap="none" spc="0" normalizeH="0" baseline="0" noProof="0" dirty="0">
                  <a:ln>
                    <a:noFill/>
                  </a:ln>
                  <a:solidFill>
                    <a:srgbClr val="0B5394"/>
                  </a:solidFill>
                  <a:effectLst/>
                  <a:uLnTx/>
                  <a:uFillTx/>
                  <a:latin typeface="Calibri"/>
                  <a:ea typeface="Calibri"/>
                  <a:cs typeface="Calibri"/>
                  <a:sym typeface="Calibri"/>
                </a:rPr>
                <a:t>content</a:t>
              </a:r>
              <a:endParaRPr kumimoji="0" sz="1400" b="0" i="0" u="none" strike="noStrike" kern="0" cap="none" spc="0" normalizeH="0" baseline="0" noProof="0" dirty="0">
                <a:ln>
                  <a:noFill/>
                </a:ln>
                <a:solidFill>
                  <a:srgbClr val="0B5394"/>
                </a:solidFill>
                <a:effectLst/>
                <a:uLnTx/>
                <a:uFillTx/>
                <a:latin typeface="Arial"/>
                <a:cs typeface="Arial"/>
                <a:sym typeface="Arial"/>
              </a:endParaRPr>
            </a:p>
          </p:txBody>
        </p:sp>
      </p:grpSp>
      <p:sp>
        <p:nvSpPr>
          <p:cNvPr id="122" name="Google Shape;122;p16"/>
          <p:cNvSpPr/>
          <p:nvPr/>
        </p:nvSpPr>
        <p:spPr>
          <a:xfrm>
            <a:off x="1961337" y="3022378"/>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nvGrpSpPr>
          <p:cNvPr id="123" name="Google Shape;123;p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385052" y="4990433"/>
            <a:ext cx="4535737" cy="1173967"/>
            <a:chOff x="5470652" y="4710646"/>
            <a:chExt cx="4535737" cy="1173967"/>
          </a:xfrm>
        </p:grpSpPr>
        <p:sp>
          <p:nvSpPr>
            <p:cNvPr id="124" name="Google Shape;124;p16"/>
            <p:cNvSpPr txBox="1"/>
            <p:nvPr/>
          </p:nvSpPr>
          <p:spPr>
            <a:xfrm>
              <a:off x="5470652" y="5422913"/>
              <a:ext cx="656100" cy="4617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674EA7"/>
                  </a:solidFill>
                  <a:effectLst/>
                  <a:uLnTx/>
                  <a:uFillTx/>
                  <a:latin typeface="Impact"/>
                  <a:ea typeface="Impact"/>
                  <a:cs typeface="Impact"/>
                  <a:sym typeface="Impact"/>
                </a:rPr>
                <a:t>07</a:t>
              </a:r>
              <a:endParaRPr kumimoji="0" sz="1400" b="0" i="0" u="none" strike="noStrike" kern="0" cap="none" spc="0" normalizeH="0" baseline="0" noProof="0">
                <a:ln>
                  <a:noFill/>
                </a:ln>
                <a:solidFill>
                  <a:srgbClr val="674EA7"/>
                </a:solidFill>
                <a:effectLst/>
                <a:uLnTx/>
                <a:uFillTx/>
                <a:latin typeface="Arial"/>
                <a:cs typeface="Arial"/>
                <a:sym typeface="Arial"/>
              </a:endParaRPr>
            </a:p>
          </p:txBody>
        </p:sp>
        <p:sp>
          <p:nvSpPr>
            <p:cNvPr id="125" name="Google Shape;125;p16"/>
            <p:cNvSpPr txBox="1"/>
            <p:nvPr/>
          </p:nvSpPr>
          <p:spPr>
            <a:xfrm>
              <a:off x="6396189" y="4710646"/>
              <a:ext cx="3610200" cy="351000"/>
            </a:xfrm>
            <a:prstGeom prst="rect">
              <a:avLst/>
            </a:prstGeom>
            <a:noFill/>
            <a:ln>
              <a:noFill/>
            </a:ln>
          </p:spPr>
          <p:txBody>
            <a:bodyPr spcFirstLastPara="1" wrap="square" lIns="90000" tIns="46800" rIns="90000" bIns="46800" anchor="b"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Calibri"/>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TOPIC MODELING</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126" name="Google Shape;126;p16"/>
          <p:cNvCxnSpPr/>
          <p:nvPr/>
        </p:nvCxnSpPr>
        <p:spPr>
          <a:xfrm>
            <a:off x="7147968" y="5673945"/>
            <a:ext cx="0" cy="519300"/>
          </a:xfrm>
          <a:prstGeom prst="straightConnector1">
            <a:avLst/>
          </a:prstGeom>
          <a:noFill/>
          <a:ln w="28575" cap="flat" cmpd="sng">
            <a:solidFill>
              <a:srgbClr val="674EA7"/>
            </a:solidFill>
            <a:prstDash val="solid"/>
            <a:miter lim="800000"/>
            <a:headEnd type="none" w="sm" len="sm"/>
            <a:tailEnd type="none" w="sm" len="sm"/>
          </a:ln>
        </p:spPr>
      </p:cxnSp>
      <p:grpSp>
        <p:nvGrpSpPr>
          <p:cNvPr id="127" name="Google Shape;127;p16"/>
          <p:cNvGrpSpPr/>
          <p:nvPr/>
        </p:nvGrpSpPr>
        <p:grpSpPr>
          <a:xfrm>
            <a:off x="0" y="-27000"/>
            <a:ext cx="2904564" cy="2169701"/>
            <a:chOff x="0" y="-27000"/>
            <a:chExt cx="2904564" cy="2169701"/>
          </a:xfrm>
        </p:grpSpPr>
        <p:sp>
          <p:nvSpPr>
            <p:cNvPr id="128" name="Google Shape;128;p16"/>
            <p:cNvSpPr/>
            <p:nvPr/>
          </p:nvSpPr>
          <p:spPr>
            <a:xfrm rot="5400000">
              <a:off x="-152278" y="125502"/>
              <a:ext cx="2025900" cy="1721100"/>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9" name="Google Shape;129;p16"/>
            <p:cNvSpPr/>
            <p:nvPr/>
          </p:nvSpPr>
          <p:spPr>
            <a:xfrm rot="-5400000">
              <a:off x="699267" y="44700"/>
              <a:ext cx="1093800" cy="950400"/>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0" name="Google Shape;130;p16"/>
            <p:cNvSpPr/>
            <p:nvPr/>
          </p:nvSpPr>
          <p:spPr>
            <a:xfrm rot="5400000">
              <a:off x="1649377" y="44803"/>
              <a:ext cx="1093800" cy="950400"/>
            </a:xfrm>
            <a:prstGeom prst="rtTriangle">
              <a:avLst/>
            </a:prstGeom>
            <a:solidFill>
              <a:srgbClr val="3C78D8"/>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1" name="Google Shape;131;p16"/>
            <p:cNvSpPr/>
            <p:nvPr/>
          </p:nvSpPr>
          <p:spPr>
            <a:xfrm rot="5400000">
              <a:off x="-149100" y="122201"/>
              <a:ext cx="2169600" cy="1871400"/>
            </a:xfrm>
            <a:prstGeom prst="rtTriangle">
              <a:avLst/>
            </a:prstGeom>
            <a:solidFill>
              <a:srgbClr val="0B539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2" name="Google Shape;132;p16"/>
            <p:cNvSpPr/>
            <p:nvPr/>
          </p:nvSpPr>
          <p:spPr>
            <a:xfrm rot="-5400000">
              <a:off x="769234" y="42029"/>
              <a:ext cx="1171200" cy="1033200"/>
            </a:xfrm>
            <a:prstGeom prst="rtTriangle">
              <a:avLst/>
            </a:prstGeom>
            <a:solidFill>
              <a:srgbClr val="3D85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3" name="Google Shape;133;p16"/>
            <p:cNvSpPr/>
            <p:nvPr/>
          </p:nvSpPr>
          <p:spPr>
            <a:xfrm rot="5400000">
              <a:off x="1802364" y="42102"/>
              <a:ext cx="1171200" cy="1033200"/>
            </a:xfrm>
            <a:prstGeom prst="rtTriangle">
              <a:avLst/>
            </a:prstGeom>
            <a:solidFill>
              <a:srgbClr val="6D9EE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34" name="Google Shape;134;p16"/>
          <p:cNvSpPr txBox="1"/>
          <p:nvPr/>
        </p:nvSpPr>
        <p:spPr>
          <a:xfrm>
            <a:off x="7310600" y="5765890"/>
            <a:ext cx="3610200" cy="335400"/>
          </a:xfrm>
          <a:prstGeom prst="rect">
            <a:avLst/>
          </a:prstGeom>
          <a:noFill/>
          <a:ln>
            <a:noFill/>
          </a:ln>
        </p:spPr>
        <p:txBody>
          <a:bodyPr spcFirstLastPara="1" wrap="square" lIns="90000" tIns="46800" rIns="90000" bIns="46800" anchor="b"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Calibri"/>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SUGGESTIONS</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17"/>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4" name="组合 3">
            <a:extLst>
              <a:ext uri="{FF2B5EF4-FFF2-40B4-BE49-F238E27FC236}">
                <a16:creationId xmlns:a16="http://schemas.microsoft.com/office/drawing/2014/main" id="{D31B4239-35CE-41F7-BD2D-04A5AFEA28A2}"/>
              </a:ext>
            </a:extLst>
          </p:cNvPr>
          <p:cNvGrpSpPr/>
          <p:nvPr/>
        </p:nvGrpSpPr>
        <p:grpSpPr>
          <a:xfrm>
            <a:off x="1111101" y="994537"/>
            <a:ext cx="9969797" cy="4868925"/>
            <a:chOff x="1173549" y="799330"/>
            <a:chExt cx="9969797" cy="4868925"/>
          </a:xfrm>
        </p:grpSpPr>
        <p:grpSp>
          <p:nvGrpSpPr>
            <p:cNvPr id="3" name="组合 2">
              <a:extLst>
                <a:ext uri="{FF2B5EF4-FFF2-40B4-BE49-F238E27FC236}">
                  <a16:creationId xmlns:a16="http://schemas.microsoft.com/office/drawing/2014/main" id="{2F30660E-3D4C-4CF8-9BEB-F2C6D4DDBB75}"/>
                </a:ext>
              </a:extLst>
            </p:cNvPr>
            <p:cNvGrpSpPr/>
            <p:nvPr/>
          </p:nvGrpSpPr>
          <p:grpSpPr>
            <a:xfrm>
              <a:off x="1173549" y="799330"/>
              <a:ext cx="9969797" cy="4868925"/>
              <a:chOff x="228600" y="962899"/>
              <a:chExt cx="10615246" cy="4999404"/>
            </a:xfrm>
          </p:grpSpPr>
          <p:pic>
            <p:nvPicPr>
              <p:cNvPr id="139" name="Google Shape;139;p17"/>
              <p:cNvPicPr preferRelativeResize="0"/>
              <p:nvPr/>
            </p:nvPicPr>
            <p:blipFill rotWithShape="1">
              <a:blip r:embed="rId3">
                <a:alphaModFix/>
              </a:blip>
              <a:srcRect r="4626" b="56445"/>
              <a:stretch/>
            </p:blipFill>
            <p:spPr>
              <a:xfrm>
                <a:off x="228600" y="962899"/>
                <a:ext cx="7250723" cy="2167219"/>
              </a:xfrm>
              <a:prstGeom prst="rect">
                <a:avLst/>
              </a:prstGeom>
              <a:noFill/>
              <a:ln>
                <a:noFill/>
              </a:ln>
              <a:effectLst>
                <a:outerShdw blurRad="57150" dist="19050" dir="1860000" algn="bl" rotWithShape="0">
                  <a:srgbClr val="000000">
                    <a:alpha val="50000"/>
                  </a:srgbClr>
                </a:outerShdw>
              </a:effectLst>
            </p:spPr>
          </p:pic>
          <p:pic>
            <p:nvPicPr>
              <p:cNvPr id="143" name="Google Shape;143;p17"/>
              <p:cNvPicPr preferRelativeResize="0"/>
              <p:nvPr/>
            </p:nvPicPr>
            <p:blipFill>
              <a:blip r:embed="rId4">
                <a:alphaModFix/>
              </a:blip>
              <a:stretch>
                <a:fillRect/>
              </a:stretch>
            </p:blipFill>
            <p:spPr>
              <a:xfrm>
                <a:off x="228600" y="3296556"/>
                <a:ext cx="6080197" cy="2665747"/>
              </a:xfrm>
              <a:prstGeom prst="rect">
                <a:avLst/>
              </a:prstGeom>
              <a:noFill/>
              <a:ln>
                <a:noFill/>
              </a:ln>
              <a:effectLst>
                <a:outerShdw blurRad="57150" dist="19050" dir="5400000" algn="bl" rotWithShape="0">
                  <a:srgbClr val="000000">
                    <a:alpha val="50000"/>
                  </a:srgbClr>
                </a:outerShdw>
              </a:effectLst>
            </p:spPr>
          </p:pic>
          <p:pic>
            <p:nvPicPr>
              <p:cNvPr id="144" name="Google Shape;144;p17"/>
              <p:cNvPicPr preferRelativeResize="0"/>
              <p:nvPr/>
            </p:nvPicPr>
            <p:blipFill>
              <a:blip r:embed="rId5">
                <a:alphaModFix/>
              </a:blip>
              <a:stretch>
                <a:fillRect/>
              </a:stretch>
            </p:blipFill>
            <p:spPr>
              <a:xfrm>
                <a:off x="6501869" y="3296556"/>
                <a:ext cx="4341977" cy="2665747"/>
              </a:xfrm>
              <a:prstGeom prst="rect">
                <a:avLst/>
              </a:prstGeom>
              <a:noFill/>
              <a:ln>
                <a:noFill/>
              </a:ln>
              <a:effectLst>
                <a:outerShdw blurRad="57150" dist="19050" dir="5400000" algn="bl" rotWithShape="0">
                  <a:srgbClr val="000000">
                    <a:alpha val="50000"/>
                  </a:srgbClr>
                </a:outerShdw>
              </a:effectLst>
            </p:spPr>
          </p:pic>
          <p:pic>
            <p:nvPicPr>
              <p:cNvPr id="145" name="Google Shape;145;p17"/>
              <p:cNvPicPr preferRelativeResize="0"/>
              <p:nvPr/>
            </p:nvPicPr>
            <p:blipFill>
              <a:blip r:embed="rId6">
                <a:alphaModFix/>
              </a:blip>
              <a:stretch>
                <a:fillRect/>
              </a:stretch>
            </p:blipFill>
            <p:spPr>
              <a:xfrm>
                <a:off x="7784123" y="974650"/>
                <a:ext cx="3059723" cy="2155468"/>
              </a:xfrm>
              <a:prstGeom prst="rect">
                <a:avLst/>
              </a:prstGeom>
              <a:noFill/>
              <a:ln>
                <a:noFill/>
              </a:ln>
              <a:effectLst>
                <a:outerShdw blurRad="57150" dist="19050" dir="5400000" algn="bl" rotWithShape="0">
                  <a:srgbClr val="000000">
                    <a:alpha val="50000"/>
                  </a:srgbClr>
                </a:outerShdw>
              </a:effectLst>
            </p:spPr>
          </p:pic>
        </p:grpSp>
        <p:cxnSp>
          <p:nvCxnSpPr>
            <p:cNvPr id="141" name="Google Shape;141;p17"/>
            <p:cNvCxnSpPr/>
            <p:nvPr/>
          </p:nvCxnSpPr>
          <p:spPr>
            <a:xfrm>
              <a:off x="2345801" y="1969818"/>
              <a:ext cx="1972800" cy="0"/>
            </a:xfrm>
            <a:prstGeom prst="straightConnector1">
              <a:avLst/>
            </a:prstGeom>
            <a:noFill/>
            <a:ln w="38100" cap="flat" cmpd="sng">
              <a:solidFill>
                <a:srgbClr val="CC0000"/>
              </a:solidFill>
              <a:prstDash val="solid"/>
              <a:round/>
              <a:headEnd type="none" w="med" len="med"/>
              <a:tailEnd type="none" w="med" len="med"/>
            </a:ln>
          </p:spPr>
        </p:cxnSp>
      </p:grpSp>
      <p:sp>
        <p:nvSpPr>
          <p:cNvPr id="142" name="Google Shape;142;p17"/>
          <p:cNvSpPr txBox="1"/>
          <p:nvPr/>
        </p:nvSpPr>
        <p:spPr>
          <a:xfrm>
            <a:off x="1173550" y="98250"/>
            <a:ext cx="3100200" cy="501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0B5394"/>
                </a:solidFill>
                <a:effectLst/>
                <a:uLnTx/>
                <a:uFillTx/>
                <a:latin typeface="Calibri"/>
                <a:ea typeface="Calibri"/>
                <a:cs typeface="Calibri"/>
                <a:sym typeface="Calibri"/>
              </a:rPr>
              <a:t>BACKGROUND</a:t>
            </a:r>
            <a:endParaRPr kumimoji="0" sz="3600" b="1" i="0" u="none" strike="noStrike" kern="0" cap="none" spc="0" normalizeH="0" baseline="0" noProof="0">
              <a:ln>
                <a:noFill/>
              </a:ln>
              <a:solidFill>
                <a:srgbClr val="0B5394"/>
              </a:solidFill>
              <a:effectLst/>
              <a:uLnTx/>
              <a:uFillTx/>
              <a:latin typeface="Calibri"/>
              <a:ea typeface="Calibri"/>
              <a:cs typeface="Calibri"/>
              <a:sym typeface="Calibri"/>
            </a:endParaRPr>
          </a:p>
        </p:txBody>
      </p:sp>
      <p:sp>
        <p:nvSpPr>
          <p:cNvPr id="2" name="文本框 1">
            <a:extLst>
              <a:ext uri="{FF2B5EF4-FFF2-40B4-BE49-F238E27FC236}">
                <a16:creationId xmlns:a16="http://schemas.microsoft.com/office/drawing/2014/main" id="{79FBC390-B027-4E6C-8379-05B7F82C6325}"/>
              </a:ext>
            </a:extLst>
          </p:cNvPr>
          <p:cNvSpPr txBox="1"/>
          <p:nvPr/>
        </p:nvSpPr>
        <p:spPr>
          <a:xfrm>
            <a:off x="0" y="5928748"/>
            <a:ext cx="1219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sym typeface="Arial"/>
              </a:rPr>
              <a:t>Source: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sym typeface="Arial"/>
              </a:rPr>
              <a:t>1. </a:t>
            </a:r>
            <a:r>
              <a:rPr kumimoji="0" lang="en-US" sz="1200" b="0" i="0" u="none" strike="noStrike" kern="0" cap="none" spc="0" normalizeH="0" baseline="0" noProof="0" dirty="0" err="1">
                <a:ln>
                  <a:noFill/>
                </a:ln>
                <a:solidFill>
                  <a:srgbClr val="5B9BD5">
                    <a:lumMod val="50000"/>
                  </a:srgbClr>
                </a:solidFill>
                <a:effectLst/>
                <a:uLnTx/>
                <a:uFillTx/>
                <a:latin typeface="Calibri" panose="020F0502020204030204" pitchFamily="34" charset="0"/>
                <a:cs typeface="Calibri" panose="020F0502020204030204" pitchFamily="34" charset="0"/>
                <a:sym typeface="Arial"/>
              </a:rPr>
              <a:t>Reger</a:t>
            </a:r>
            <a:r>
              <a:rPr kumimoji="0" lang="en-US" sz="1200" b="0" i="0" u="none" strike="noStrike" kern="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sym typeface="Arial"/>
              </a:rPr>
              <a:t> MA, Stanley IH, Joiner TE. Suicide Mortality and Coronavirus Disease 2019—A Perfect Storm? </a:t>
            </a:r>
            <a:r>
              <a:rPr kumimoji="0" lang="en-US" sz="1200" b="0" i="1" u="none" strike="noStrike" kern="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sym typeface="Arial"/>
              </a:rPr>
              <a:t>JAMA Psychiatry.</a:t>
            </a:r>
            <a:r>
              <a:rPr kumimoji="0" lang="en-US" sz="1200" b="0" i="0" u="none" strike="noStrike" kern="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sym typeface="Arial"/>
              </a:rPr>
              <a:t> Published online April 10, 2020. doi:10.1001/jamapsychiatry.2020.1060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sym typeface="Arial"/>
              </a:rPr>
              <a:t>2. https://www.wsws.org/en/articles/2020/03/31/trez-m31.html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sym typeface="Arial"/>
              </a:rPr>
              <a:t>3. https://fox17.com/news/local/feeling-the-pressures-of-the-pandemic-suicide-hotlines-see-800-percent-spike-in-calls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2" name="Google Shape;150;p18">
            <a:extLst>
              <a:ext uri="{FF2B5EF4-FFF2-40B4-BE49-F238E27FC236}">
                <a16:creationId xmlns:a16="http://schemas.microsoft.com/office/drawing/2014/main" id="{138324EC-852F-404D-86F8-D364EE24D58E}"/>
              </a:ext>
            </a:extLst>
          </p:cNvPr>
          <p:cNvSpPr txBox="1"/>
          <p:nvPr/>
        </p:nvSpPr>
        <p:spPr>
          <a:xfrm>
            <a:off x="727412" y="921805"/>
            <a:ext cx="7340142" cy="2639149"/>
          </a:xfrm>
          <a:prstGeom prst="rect">
            <a:avLst/>
          </a:prstGeom>
          <a:noFill/>
          <a:ln>
            <a:noFill/>
          </a:ln>
        </p:spPr>
        <p:txBody>
          <a:bodyPr spcFirstLastPara="1" wrap="square" lIns="91425" tIns="91425" rIns="91425" bIns="91425" anchor="t" anchorCtr="0">
            <a:noAutofit/>
          </a:bodyPr>
          <a:lstStyle/>
          <a:p>
            <a:pPr marL="13716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600" b="0" i="0" u="none" strike="noStrike" kern="0" cap="none" spc="0" normalizeH="0" baseline="0" noProof="0" dirty="0">
              <a:ln>
                <a:noFill/>
              </a:ln>
              <a:solidFill>
                <a:srgbClr val="0B5394"/>
              </a:solidFill>
              <a:effectLst/>
              <a:uLnTx/>
              <a:uFillTx/>
              <a:latin typeface="Calibri"/>
              <a:ea typeface="Calibri"/>
              <a:cs typeface="Calibri"/>
              <a:sym typeface="Calibri"/>
            </a:endParaRPr>
          </a:p>
          <a:p>
            <a:pPr marL="457200" marR="0" lvl="0" indent="-393700" algn="l" defTabSz="914400" rtl="0" eaLnBrk="1" fontAlgn="auto" latinLnBrk="0" hangingPunct="1">
              <a:lnSpc>
                <a:spcPct val="100000"/>
              </a:lnSpc>
              <a:spcBef>
                <a:spcPts val="0"/>
              </a:spcBef>
              <a:spcAft>
                <a:spcPts val="0"/>
              </a:spcAft>
              <a:buClr>
                <a:srgbClr val="0B5394"/>
              </a:buClr>
              <a:buSzPts val="2600"/>
              <a:buFont typeface="Calibri"/>
              <a:buChar char="●"/>
              <a:tabLst/>
              <a:defRPr/>
            </a:pPr>
            <a:r>
              <a:rPr kumimoji="0" lang="en-US" sz="2600" b="0" i="0" u="none" strike="noStrike" kern="0" cap="none" spc="0" normalizeH="0" baseline="0" noProof="0" dirty="0">
                <a:ln>
                  <a:noFill/>
                </a:ln>
                <a:solidFill>
                  <a:srgbClr val="0B5394"/>
                </a:solidFill>
                <a:effectLst/>
                <a:uLnTx/>
                <a:uFillTx/>
                <a:latin typeface="Calibri"/>
                <a:ea typeface="Calibri"/>
                <a:cs typeface="Calibri"/>
                <a:sym typeface="Calibri"/>
              </a:rPr>
              <a:t>Our objective is to ensure people’s mental health in the special COVID-19 pandemic.</a:t>
            </a:r>
          </a:p>
          <a:p>
            <a:pPr marL="63500" marR="0" lvl="0" indent="0" algn="l" defTabSz="914400" rtl="0" eaLnBrk="1" fontAlgn="auto" latinLnBrk="0" hangingPunct="1">
              <a:lnSpc>
                <a:spcPct val="100000"/>
              </a:lnSpc>
              <a:spcBef>
                <a:spcPts val="0"/>
              </a:spcBef>
              <a:spcAft>
                <a:spcPts val="0"/>
              </a:spcAft>
              <a:buClr>
                <a:srgbClr val="0B5394"/>
              </a:buClr>
              <a:buSzPts val="2600"/>
              <a:buFont typeface="Arial"/>
              <a:buNone/>
              <a:tabLst/>
              <a:defRPr/>
            </a:pPr>
            <a:endParaRPr kumimoji="0" lang="en-US" sz="2600" b="0" i="0" u="none" strike="noStrike" kern="0" cap="none" spc="0" normalizeH="0" baseline="0" noProof="0" dirty="0">
              <a:ln>
                <a:noFill/>
              </a:ln>
              <a:solidFill>
                <a:srgbClr val="0B5394"/>
              </a:solidFill>
              <a:effectLst/>
              <a:uLnTx/>
              <a:uFillTx/>
              <a:latin typeface="Calibri"/>
              <a:ea typeface="Calibri"/>
              <a:cs typeface="Calibri"/>
              <a:sym typeface="Calibri"/>
            </a:endParaRPr>
          </a:p>
          <a:p>
            <a:pPr marL="457200" marR="0" lvl="0" indent="-393700" algn="l" defTabSz="914400" rtl="0" eaLnBrk="1" fontAlgn="auto" latinLnBrk="0" hangingPunct="1">
              <a:lnSpc>
                <a:spcPct val="100000"/>
              </a:lnSpc>
              <a:spcBef>
                <a:spcPts val="0"/>
              </a:spcBef>
              <a:spcAft>
                <a:spcPts val="0"/>
              </a:spcAft>
              <a:buClr>
                <a:srgbClr val="0B5394"/>
              </a:buClr>
              <a:buSzPts val="2600"/>
              <a:buFont typeface="Calibri"/>
              <a:buChar char="●"/>
              <a:tabLst/>
              <a:defRPr/>
            </a:pPr>
            <a:r>
              <a:rPr kumimoji="0" lang="en-US" sz="2600" b="0" i="0" u="none" strike="noStrike" kern="0" cap="none" spc="0" normalizeH="0" baseline="0" noProof="0" dirty="0">
                <a:ln>
                  <a:noFill/>
                </a:ln>
                <a:solidFill>
                  <a:srgbClr val="0B5394"/>
                </a:solidFill>
                <a:effectLst/>
                <a:uLnTx/>
                <a:uFillTx/>
                <a:latin typeface="Calibri"/>
                <a:ea typeface="Calibri"/>
                <a:cs typeface="Calibri"/>
                <a:sym typeface="Calibri"/>
              </a:rPr>
              <a:t>We will give detailed suggestions to people who feel mental discomfort during the quarantine period.</a:t>
            </a:r>
          </a:p>
        </p:txBody>
      </p:sp>
      <p:sp>
        <p:nvSpPr>
          <p:cNvPr id="13" name="Google Shape;151;p18">
            <a:extLst>
              <a:ext uri="{FF2B5EF4-FFF2-40B4-BE49-F238E27FC236}">
                <a16:creationId xmlns:a16="http://schemas.microsoft.com/office/drawing/2014/main" id="{A91698AB-E3D5-0B4A-9626-42496E5EBB34}"/>
              </a:ext>
            </a:extLst>
          </p:cNvPr>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B5394"/>
              </a:solidFill>
              <a:effectLst/>
              <a:uLnTx/>
              <a:uFillTx/>
              <a:latin typeface="Calibri"/>
              <a:ea typeface="Calibri"/>
              <a:cs typeface="Calibri"/>
              <a:sym typeface="Calibri"/>
            </a:endParaRPr>
          </a:p>
        </p:txBody>
      </p:sp>
      <p:sp>
        <p:nvSpPr>
          <p:cNvPr id="14" name="Google Shape;152;p18">
            <a:extLst>
              <a:ext uri="{FF2B5EF4-FFF2-40B4-BE49-F238E27FC236}">
                <a16:creationId xmlns:a16="http://schemas.microsoft.com/office/drawing/2014/main" id="{8558D010-6AAF-B74F-8655-0C97843A9913}"/>
              </a:ext>
            </a:extLst>
          </p:cNvPr>
          <p:cNvSpPr txBox="1"/>
          <p:nvPr/>
        </p:nvSpPr>
        <p:spPr>
          <a:xfrm>
            <a:off x="1173550" y="98250"/>
            <a:ext cx="3100200" cy="501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0B5394"/>
                </a:solidFill>
                <a:effectLst/>
                <a:uLnTx/>
                <a:uFillTx/>
                <a:latin typeface="Calibri"/>
                <a:ea typeface="Calibri"/>
                <a:cs typeface="Calibri"/>
                <a:sym typeface="Calibri"/>
              </a:rPr>
              <a:t>OBJECTIVE</a:t>
            </a:r>
            <a:endParaRPr kumimoji="0" sz="3600" b="1" i="0" u="none" strike="noStrike" kern="0" cap="none" spc="0" normalizeH="0" baseline="0" noProof="0" dirty="0">
              <a:ln>
                <a:noFill/>
              </a:ln>
              <a:solidFill>
                <a:srgbClr val="0B5394"/>
              </a:solidFill>
              <a:effectLst/>
              <a:uLnTx/>
              <a:uFillTx/>
              <a:latin typeface="Calibri"/>
              <a:ea typeface="Calibri"/>
              <a:cs typeface="Calibri"/>
              <a:sym typeface="Calibri"/>
            </a:endParaRPr>
          </a:p>
        </p:txBody>
      </p:sp>
      <p:grpSp>
        <p:nvGrpSpPr>
          <p:cNvPr id="15" name="组合 10">
            <a:extLst>
              <a:ext uri="{FF2B5EF4-FFF2-40B4-BE49-F238E27FC236}">
                <a16:creationId xmlns:a16="http://schemas.microsoft.com/office/drawing/2014/main" id="{3F4DB03E-4796-3E45-8E7A-EA14DB7FB157}"/>
              </a:ext>
            </a:extLst>
          </p:cNvPr>
          <p:cNvGrpSpPr/>
          <p:nvPr/>
        </p:nvGrpSpPr>
        <p:grpSpPr>
          <a:xfrm>
            <a:off x="1325466" y="3883509"/>
            <a:ext cx="9541067" cy="2778229"/>
            <a:chOff x="1325465" y="3838904"/>
            <a:chExt cx="9541067" cy="2778229"/>
          </a:xfrm>
        </p:grpSpPr>
        <p:pic>
          <p:nvPicPr>
            <p:cNvPr id="16" name="图片 9" descr="手机屏幕截图&#10;&#10;描述已自动生成">
              <a:extLst>
                <a:ext uri="{FF2B5EF4-FFF2-40B4-BE49-F238E27FC236}">
                  <a16:creationId xmlns:a16="http://schemas.microsoft.com/office/drawing/2014/main" id="{2E51876B-CDB0-DA48-A9AB-3ED16AA7B2C5}"/>
                </a:ext>
              </a:extLst>
            </p:cNvPr>
            <p:cNvPicPr>
              <a:picLocks noChangeAspect="1"/>
            </p:cNvPicPr>
            <p:nvPr/>
          </p:nvPicPr>
          <p:blipFill>
            <a:blip r:embed="rId3"/>
            <a:stretch>
              <a:fillRect/>
            </a:stretch>
          </p:blipFill>
          <p:spPr>
            <a:xfrm>
              <a:off x="1325465" y="3838904"/>
              <a:ext cx="9541067" cy="2408129"/>
            </a:xfrm>
            <a:prstGeom prst="rect">
              <a:avLst/>
            </a:prstGeom>
          </p:spPr>
        </p:pic>
        <p:sp>
          <p:nvSpPr>
            <p:cNvPr id="17" name="文本框 5">
              <a:extLst>
                <a:ext uri="{FF2B5EF4-FFF2-40B4-BE49-F238E27FC236}">
                  <a16:creationId xmlns:a16="http://schemas.microsoft.com/office/drawing/2014/main" id="{1E48A4A5-F4CC-6D4F-A547-849E9902BBA7}"/>
                </a:ext>
              </a:extLst>
            </p:cNvPr>
            <p:cNvSpPr txBox="1"/>
            <p:nvPr/>
          </p:nvSpPr>
          <p:spPr>
            <a:xfrm>
              <a:off x="3762572" y="6247801"/>
              <a:ext cx="442152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800" b="1" i="0" u="none" strike="noStrike" kern="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sym typeface="Arial"/>
                </a:rPr>
                <a:t>Logic of our project</a:t>
              </a:r>
              <a:endParaRPr kumimoji="0" lang="en-US" sz="1800" b="1" i="0" u="none" strike="noStrike" kern="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sym typeface="Arial"/>
              </a:endParaRPr>
            </a:p>
          </p:txBody>
        </p:sp>
      </p:grpSp>
      <p:pic>
        <p:nvPicPr>
          <p:cNvPr id="18" name="Picture 2" descr="From Depression to Happiness - Nenad Bakaj | M1 Psychology">
            <a:extLst>
              <a:ext uri="{FF2B5EF4-FFF2-40B4-BE49-F238E27FC236}">
                <a16:creationId xmlns:a16="http://schemas.microsoft.com/office/drawing/2014/main" id="{E3301DAA-9914-1344-AE21-8704F35C5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7872" y="0"/>
            <a:ext cx="3967580" cy="2639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35" name="Google Shape;158;p19">
            <a:extLst>
              <a:ext uri="{FF2B5EF4-FFF2-40B4-BE49-F238E27FC236}">
                <a16:creationId xmlns:a16="http://schemas.microsoft.com/office/drawing/2014/main" id="{6937BF0D-3B39-C743-84F8-A6BBA62EDDE9}"/>
              </a:ext>
            </a:extLst>
          </p:cNvPr>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B5394"/>
              </a:solidFill>
              <a:latin typeface="Calibri"/>
              <a:ea typeface="Calibri"/>
              <a:cs typeface="Calibri"/>
              <a:sym typeface="Calibri"/>
            </a:endParaRPr>
          </a:p>
        </p:txBody>
      </p:sp>
      <p:sp>
        <p:nvSpPr>
          <p:cNvPr id="36" name="Google Shape;159;p19">
            <a:extLst>
              <a:ext uri="{FF2B5EF4-FFF2-40B4-BE49-F238E27FC236}">
                <a16:creationId xmlns:a16="http://schemas.microsoft.com/office/drawing/2014/main" id="{A8A74557-B856-E641-B34F-4CC8E7A81EA3}"/>
              </a:ext>
            </a:extLst>
          </p:cNvPr>
          <p:cNvSpPr txBox="1"/>
          <p:nvPr/>
        </p:nvSpPr>
        <p:spPr>
          <a:xfrm>
            <a:off x="1173550" y="98250"/>
            <a:ext cx="42369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DATA EXPLORATION</a:t>
            </a:r>
            <a:endParaRPr sz="3600" b="1">
              <a:solidFill>
                <a:srgbClr val="0B5394"/>
              </a:solidFill>
              <a:latin typeface="Calibri"/>
              <a:ea typeface="Calibri"/>
              <a:cs typeface="Calibri"/>
              <a:sym typeface="Calibri"/>
            </a:endParaRPr>
          </a:p>
        </p:txBody>
      </p:sp>
      <p:pic>
        <p:nvPicPr>
          <p:cNvPr id="37" name="Picture 36">
            <a:extLst>
              <a:ext uri="{FF2B5EF4-FFF2-40B4-BE49-F238E27FC236}">
                <a16:creationId xmlns:a16="http://schemas.microsoft.com/office/drawing/2014/main" id="{3DE8925F-0679-7B4F-9359-A4AAD4249E24}"/>
              </a:ext>
            </a:extLst>
          </p:cNvPr>
          <p:cNvPicPr>
            <a:picLocks noChangeAspect="1"/>
          </p:cNvPicPr>
          <p:nvPr/>
        </p:nvPicPr>
        <p:blipFill>
          <a:blip r:embed="rId3"/>
          <a:stretch>
            <a:fillRect/>
          </a:stretch>
        </p:blipFill>
        <p:spPr>
          <a:xfrm>
            <a:off x="262215" y="765688"/>
            <a:ext cx="7124633" cy="5502766"/>
          </a:xfrm>
          <a:prstGeom prst="rect">
            <a:avLst/>
          </a:prstGeom>
        </p:spPr>
      </p:pic>
      <p:pic>
        <p:nvPicPr>
          <p:cNvPr id="38" name="Picture 37">
            <a:extLst>
              <a:ext uri="{FF2B5EF4-FFF2-40B4-BE49-F238E27FC236}">
                <a16:creationId xmlns:a16="http://schemas.microsoft.com/office/drawing/2014/main" id="{CF8EC088-DE4A-C047-B67C-040264E3067E}"/>
              </a:ext>
            </a:extLst>
          </p:cNvPr>
          <p:cNvPicPr>
            <a:picLocks noChangeAspect="1"/>
          </p:cNvPicPr>
          <p:nvPr/>
        </p:nvPicPr>
        <p:blipFill>
          <a:blip r:embed="rId4"/>
          <a:stretch>
            <a:fillRect/>
          </a:stretch>
        </p:blipFill>
        <p:spPr>
          <a:xfrm>
            <a:off x="7672157" y="1563365"/>
            <a:ext cx="4429693" cy="3829896"/>
          </a:xfrm>
          <a:prstGeom prst="rect">
            <a:avLst/>
          </a:prstGeom>
        </p:spPr>
      </p:pic>
      <p:sp>
        <p:nvSpPr>
          <p:cNvPr id="39" name="文本框 1">
            <a:extLst>
              <a:ext uri="{FF2B5EF4-FFF2-40B4-BE49-F238E27FC236}">
                <a16:creationId xmlns:a16="http://schemas.microsoft.com/office/drawing/2014/main" id="{0D81E559-71E7-1B48-BCCB-16CEB522FAAD}"/>
              </a:ext>
            </a:extLst>
          </p:cNvPr>
          <p:cNvSpPr txBox="1"/>
          <p:nvPr/>
        </p:nvSpPr>
        <p:spPr>
          <a:xfrm>
            <a:off x="1561577" y="6288847"/>
            <a:ext cx="4268917" cy="338554"/>
          </a:xfrm>
          <a:prstGeom prst="rect">
            <a:avLst/>
          </a:prstGeom>
          <a:noFill/>
        </p:spPr>
        <p:txBody>
          <a:bodyPr wrap="square" rtlCol="0">
            <a:spAutoFit/>
          </a:bodyPr>
          <a:lstStyle/>
          <a:p>
            <a:r>
              <a:rPr lang="en-US" sz="1600" dirty="0">
                <a:solidFill>
                  <a:schemeClr val="accent5">
                    <a:lumMod val="50000"/>
                  </a:schemeClr>
                </a:solidFill>
                <a:latin typeface="Calibri" panose="020F0502020204030204" pitchFamily="34" charset="0"/>
                <a:cs typeface="Calibri" panose="020F0502020204030204" pitchFamily="34" charset="0"/>
              </a:rPr>
              <a:t>Number of confirmed cases in selected 10 cities</a:t>
            </a:r>
          </a:p>
        </p:txBody>
      </p:sp>
      <p:sp>
        <p:nvSpPr>
          <p:cNvPr id="40" name="文本框 2">
            <a:extLst>
              <a:ext uri="{FF2B5EF4-FFF2-40B4-BE49-F238E27FC236}">
                <a16:creationId xmlns:a16="http://schemas.microsoft.com/office/drawing/2014/main" id="{284BB19F-1F2F-BB43-ABD1-AFDA197E8C96}"/>
              </a:ext>
            </a:extLst>
          </p:cNvPr>
          <p:cNvSpPr txBox="1"/>
          <p:nvPr/>
        </p:nvSpPr>
        <p:spPr>
          <a:xfrm>
            <a:off x="8790976" y="986283"/>
            <a:ext cx="2192053" cy="461665"/>
          </a:xfrm>
          <a:prstGeom prst="rect">
            <a:avLst/>
          </a:prstGeom>
          <a:noFill/>
        </p:spPr>
        <p:txBody>
          <a:bodyPr wrap="square" rtlCol="0">
            <a:spAutoFit/>
          </a:bodyPr>
          <a:lstStyle/>
          <a:p>
            <a:r>
              <a:rPr lang="en-US" sz="2400" b="1" dirty="0">
                <a:solidFill>
                  <a:schemeClr val="accent5">
                    <a:lumMod val="50000"/>
                  </a:schemeClr>
                </a:solidFill>
                <a:latin typeface="Calibri" panose="020F0502020204030204" pitchFamily="34" charset="0"/>
                <a:cs typeface="Calibri" panose="020F0502020204030204" pitchFamily="34" charset="0"/>
              </a:rPr>
              <a:t>Data Selection</a:t>
            </a:r>
          </a:p>
        </p:txBody>
      </p:sp>
      <p:sp>
        <p:nvSpPr>
          <p:cNvPr id="41" name="文本框 2">
            <a:extLst>
              <a:ext uri="{FF2B5EF4-FFF2-40B4-BE49-F238E27FC236}">
                <a16:creationId xmlns:a16="http://schemas.microsoft.com/office/drawing/2014/main" id="{E0F13590-26E2-154C-96C6-6EFB3EEFEADE}"/>
              </a:ext>
            </a:extLst>
          </p:cNvPr>
          <p:cNvSpPr txBox="1"/>
          <p:nvPr/>
        </p:nvSpPr>
        <p:spPr>
          <a:xfrm>
            <a:off x="7701210" y="5657432"/>
            <a:ext cx="4371584" cy="461665"/>
          </a:xfrm>
          <a:prstGeom prst="rect">
            <a:avLst/>
          </a:prstGeom>
          <a:noFill/>
        </p:spPr>
        <p:txBody>
          <a:bodyPr wrap="square" rtlCol="0">
            <a:spAutoFit/>
          </a:bodyPr>
          <a:lstStyle/>
          <a:p>
            <a:r>
              <a:rPr lang="en-US" sz="2400" dirty="0">
                <a:solidFill>
                  <a:schemeClr val="accent5">
                    <a:lumMod val="50000"/>
                  </a:schemeClr>
                </a:solidFill>
                <a:latin typeface="Calibri" panose="020F0502020204030204" pitchFamily="34" charset="0"/>
                <a:cs typeface="Calibri" panose="020F0502020204030204" pitchFamily="34" charset="0"/>
              </a:rPr>
              <a:t>12,000 tweets under #</a:t>
            </a:r>
            <a:r>
              <a:rPr lang="en-US" sz="2400" dirty="0" err="1">
                <a:solidFill>
                  <a:schemeClr val="accent5">
                    <a:lumMod val="50000"/>
                  </a:schemeClr>
                </a:solidFill>
                <a:latin typeface="Calibri" panose="020F0502020204030204" pitchFamily="34" charset="0"/>
                <a:cs typeface="Calibri" panose="020F0502020204030204" pitchFamily="34" charset="0"/>
              </a:rPr>
              <a:t>StayHome</a:t>
            </a:r>
            <a:endParaRPr lang="en-US" sz="2400" dirty="0">
              <a:solidFill>
                <a:schemeClr val="accent5">
                  <a:lumMod val="50000"/>
                </a:schemeClr>
              </a:solidFill>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DA08054B-898D-C649-8FD1-97224FE3BAD3}"/>
              </a:ext>
            </a:extLst>
          </p:cNvPr>
          <p:cNvSpPr/>
          <p:nvPr/>
        </p:nvSpPr>
        <p:spPr>
          <a:xfrm flipH="1">
            <a:off x="4764507" y="1853525"/>
            <a:ext cx="125324" cy="1409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1">
            <a:extLst>
              <a:ext uri="{FF2B5EF4-FFF2-40B4-BE49-F238E27FC236}">
                <a16:creationId xmlns:a16="http://schemas.microsoft.com/office/drawing/2014/main" id="{84947E4B-28B1-4CA5-ACF2-6A0B5DF18A5C}"/>
              </a:ext>
            </a:extLst>
          </p:cNvPr>
          <p:cNvSpPr txBox="1"/>
          <p:nvPr/>
        </p:nvSpPr>
        <p:spPr>
          <a:xfrm>
            <a:off x="37500" y="6556937"/>
            <a:ext cx="12192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sym typeface="Arial"/>
              </a:rPr>
              <a:t>Data Source: </a:t>
            </a:r>
            <a:r>
              <a:rPr lang="en-US" sz="1200" dirty="0">
                <a:solidFill>
                  <a:srgbClr val="5B9BD5">
                    <a:lumMod val="50000"/>
                  </a:srgbClr>
                </a:solidFill>
                <a:latin typeface="Calibri" panose="020F0502020204030204" pitchFamily="34" charset="0"/>
                <a:cs typeface="Calibri" panose="020F0502020204030204" pitchFamily="34" charset="0"/>
              </a:rPr>
              <a:t>Page 14, reference 5-12</a:t>
            </a:r>
            <a:endParaRPr kumimoji="0" lang="en-US" sz="1200" b="0" i="0" u="none" strike="noStrike" kern="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448E4AA7-8173-4869-9B36-7F7DB57942C9}"/>
              </a:ext>
            </a:extLst>
          </p:cNvPr>
          <p:cNvSpPr txBox="1"/>
          <p:nvPr/>
        </p:nvSpPr>
        <p:spPr>
          <a:xfrm>
            <a:off x="4836881" y="1789306"/>
            <a:ext cx="993613" cy="307777"/>
          </a:xfrm>
          <a:prstGeom prst="rect">
            <a:avLst/>
          </a:prstGeom>
          <a:noFill/>
        </p:spPr>
        <p:txBody>
          <a:bodyPr wrap="square" rtlCol="0">
            <a:spAutoFit/>
          </a:bodyPr>
          <a:lstStyle/>
          <a:p>
            <a:r>
              <a:rPr lang="en-US" altLang="zh-CN" dirty="0"/>
              <a:t>New York</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6" name="组合 1">
            <a:extLst>
              <a:ext uri="{FF2B5EF4-FFF2-40B4-BE49-F238E27FC236}">
                <a16:creationId xmlns:a16="http://schemas.microsoft.com/office/drawing/2014/main" id="{FF5A6FDC-BE10-EC4A-91A2-6F57A959A9E7}"/>
              </a:ext>
            </a:extLst>
          </p:cNvPr>
          <p:cNvGrpSpPr/>
          <p:nvPr/>
        </p:nvGrpSpPr>
        <p:grpSpPr>
          <a:xfrm>
            <a:off x="222236" y="1170274"/>
            <a:ext cx="8350855" cy="4916948"/>
            <a:chOff x="1747962" y="1106905"/>
            <a:chExt cx="8696074" cy="5069496"/>
          </a:xfrm>
        </p:grpSpPr>
        <p:pic>
          <p:nvPicPr>
            <p:cNvPr id="7" name="Google Shape;165;p20">
              <a:extLst>
                <a:ext uri="{FF2B5EF4-FFF2-40B4-BE49-F238E27FC236}">
                  <a16:creationId xmlns:a16="http://schemas.microsoft.com/office/drawing/2014/main" id="{9D8741F8-BD9C-9D4A-823F-2C3176809DA3}"/>
                </a:ext>
              </a:extLst>
            </p:cNvPr>
            <p:cNvPicPr preferRelativeResize="0"/>
            <p:nvPr/>
          </p:nvPicPr>
          <p:blipFill rotWithShape="1">
            <a:blip r:embed="rId3">
              <a:alphaModFix/>
            </a:blip>
            <a:srcRect t="2244"/>
            <a:stretch/>
          </p:blipFill>
          <p:spPr>
            <a:xfrm>
              <a:off x="1747962" y="1106905"/>
              <a:ext cx="8696074" cy="5069496"/>
            </a:xfrm>
            <a:prstGeom prst="rect">
              <a:avLst/>
            </a:prstGeom>
            <a:noFill/>
            <a:ln>
              <a:noFill/>
            </a:ln>
            <a:effectLst>
              <a:outerShdw blurRad="57150" dist="19050" dir="5400000" algn="bl" rotWithShape="0">
                <a:srgbClr val="000000">
                  <a:alpha val="50000"/>
                </a:srgbClr>
              </a:outerShdw>
            </a:effectLst>
          </p:spPr>
        </p:pic>
        <p:cxnSp>
          <p:nvCxnSpPr>
            <p:cNvPr id="8" name="Google Shape;166;p20">
              <a:extLst>
                <a:ext uri="{FF2B5EF4-FFF2-40B4-BE49-F238E27FC236}">
                  <a16:creationId xmlns:a16="http://schemas.microsoft.com/office/drawing/2014/main" id="{001ABA99-C222-7545-9A9D-A13176463005}"/>
                </a:ext>
              </a:extLst>
            </p:cNvPr>
            <p:cNvCxnSpPr/>
            <p:nvPr/>
          </p:nvCxnSpPr>
          <p:spPr>
            <a:xfrm flipH="1">
              <a:off x="6000425" y="1421325"/>
              <a:ext cx="28800" cy="3996000"/>
            </a:xfrm>
            <a:prstGeom prst="straightConnector1">
              <a:avLst/>
            </a:prstGeom>
            <a:noFill/>
            <a:ln w="28575" cap="flat" cmpd="sng">
              <a:solidFill>
                <a:srgbClr val="0B5394"/>
              </a:solidFill>
              <a:prstDash val="solid"/>
              <a:round/>
              <a:headEnd type="none" w="med" len="med"/>
              <a:tailEnd type="none" w="med" len="med"/>
            </a:ln>
          </p:spPr>
        </p:cxnSp>
      </p:grpSp>
      <p:sp>
        <p:nvSpPr>
          <p:cNvPr id="9" name="Google Shape;167;p20">
            <a:extLst>
              <a:ext uri="{FF2B5EF4-FFF2-40B4-BE49-F238E27FC236}">
                <a16:creationId xmlns:a16="http://schemas.microsoft.com/office/drawing/2014/main" id="{3362BA5D-D65B-2342-9F71-EE560FE5AB4E}"/>
              </a:ext>
            </a:extLst>
          </p:cNvPr>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 name="Google Shape;168;p20">
            <a:extLst>
              <a:ext uri="{FF2B5EF4-FFF2-40B4-BE49-F238E27FC236}">
                <a16:creationId xmlns:a16="http://schemas.microsoft.com/office/drawing/2014/main" id="{78B5AFB3-9370-334A-88CA-7017ED3E0BD4}"/>
              </a:ext>
            </a:extLst>
          </p:cNvPr>
          <p:cNvSpPr txBox="1"/>
          <p:nvPr/>
        </p:nvSpPr>
        <p:spPr>
          <a:xfrm>
            <a:off x="1173550" y="98250"/>
            <a:ext cx="42369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DATA EXPLORATION</a:t>
            </a:r>
            <a:endParaRPr sz="3600" b="1">
              <a:solidFill>
                <a:srgbClr val="0B5394"/>
              </a:solidFill>
              <a:latin typeface="Calibri"/>
              <a:ea typeface="Calibri"/>
              <a:cs typeface="Calibri"/>
              <a:sym typeface="Calibri"/>
            </a:endParaRPr>
          </a:p>
        </p:txBody>
      </p:sp>
      <p:sp>
        <p:nvSpPr>
          <p:cNvPr id="11" name="文本框 2">
            <a:extLst>
              <a:ext uri="{FF2B5EF4-FFF2-40B4-BE49-F238E27FC236}">
                <a16:creationId xmlns:a16="http://schemas.microsoft.com/office/drawing/2014/main" id="{29994D03-4AC6-E245-9024-519015D7BA68}"/>
              </a:ext>
            </a:extLst>
          </p:cNvPr>
          <p:cNvSpPr txBox="1"/>
          <p:nvPr/>
        </p:nvSpPr>
        <p:spPr>
          <a:xfrm>
            <a:off x="8792308" y="2459504"/>
            <a:ext cx="3177456" cy="2308324"/>
          </a:xfrm>
          <a:prstGeom prst="rect">
            <a:avLst/>
          </a:prstGeom>
          <a:noFill/>
        </p:spPr>
        <p:txBody>
          <a:bodyPr wrap="square" rtlCol="0">
            <a:spAutoFit/>
          </a:bodyPr>
          <a:lstStyle/>
          <a:p>
            <a:r>
              <a:rPr lang="en-US" altLang="zh-CN" sz="2400" dirty="0">
                <a:solidFill>
                  <a:schemeClr val="accent5">
                    <a:lumMod val="50000"/>
                  </a:schemeClr>
                </a:solidFill>
                <a:latin typeface="Calibri"/>
                <a:ea typeface="Calibri"/>
                <a:cs typeface="Calibri"/>
                <a:sym typeface="Calibri"/>
              </a:rPr>
              <a:t>T</a:t>
            </a:r>
            <a:r>
              <a:rPr lang="en-US" sz="2400" dirty="0">
                <a:solidFill>
                  <a:schemeClr val="accent5">
                    <a:lumMod val="50000"/>
                  </a:schemeClr>
                </a:solidFill>
                <a:latin typeface="Calibri"/>
                <a:ea typeface="Calibri"/>
                <a:cs typeface="Calibri"/>
                <a:sym typeface="Calibri"/>
              </a:rPr>
              <a:t>here is </a:t>
            </a:r>
            <a:r>
              <a:rPr lang="en-US" sz="2400" b="1" dirty="0">
                <a:solidFill>
                  <a:schemeClr val="accent5">
                    <a:lumMod val="50000"/>
                  </a:schemeClr>
                </a:solidFill>
                <a:latin typeface="Calibri"/>
                <a:ea typeface="Calibri"/>
                <a:cs typeface="Calibri"/>
                <a:sym typeface="Calibri"/>
              </a:rPr>
              <a:t>a sudden increase </a:t>
            </a:r>
            <a:r>
              <a:rPr lang="en-US" sz="2400" dirty="0">
                <a:solidFill>
                  <a:schemeClr val="accent5">
                    <a:lumMod val="50000"/>
                  </a:schemeClr>
                </a:solidFill>
                <a:latin typeface="Calibri"/>
                <a:ea typeface="Calibri"/>
                <a:cs typeface="Calibri"/>
                <a:sym typeface="Calibri"/>
              </a:rPr>
              <a:t>in tweet number around late March. This is when most states started the </a:t>
            </a:r>
            <a:r>
              <a:rPr lang="en-US" sz="2400" b="1" dirty="0">
                <a:solidFill>
                  <a:schemeClr val="accent5">
                    <a:lumMod val="50000"/>
                  </a:schemeClr>
                </a:solidFill>
                <a:latin typeface="Calibri"/>
                <a:ea typeface="Calibri"/>
                <a:cs typeface="Calibri"/>
                <a:sym typeface="Calibri"/>
              </a:rPr>
              <a:t>shelter in place order</a:t>
            </a:r>
            <a:r>
              <a:rPr lang="en-US" sz="2400" dirty="0">
                <a:solidFill>
                  <a:schemeClr val="accent5">
                    <a:lumMod val="50000"/>
                  </a:schemeClr>
                </a:solidFill>
                <a:latin typeface="Calibri"/>
                <a:ea typeface="Calibri"/>
                <a:cs typeface="Calibri"/>
                <a:sym typeface="Calibri"/>
              </a:rPr>
              <a:t>. </a:t>
            </a:r>
          </a:p>
        </p:txBody>
      </p:sp>
      <p:sp>
        <p:nvSpPr>
          <p:cNvPr id="5" name="Folded Corner 4">
            <a:extLst>
              <a:ext uri="{FF2B5EF4-FFF2-40B4-BE49-F238E27FC236}">
                <a16:creationId xmlns:a16="http://schemas.microsoft.com/office/drawing/2014/main" id="{7B1C8460-EFF7-714A-9A8D-9B2F043C21C0}"/>
              </a:ext>
            </a:extLst>
          </p:cNvPr>
          <p:cNvSpPr/>
          <p:nvPr/>
        </p:nvSpPr>
        <p:spPr>
          <a:xfrm>
            <a:off x="2097091" y="1663829"/>
            <a:ext cx="1745500" cy="918950"/>
          </a:xfrm>
          <a:prstGeom prst="foldedCorner">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sz="1800" dirty="0">
              <a:solidFill>
                <a:schemeClr val="accent5">
                  <a:lumMod val="50000"/>
                </a:schemeClr>
              </a:solidFill>
              <a:latin typeface="Calibri"/>
              <a:cs typeface="Calibri"/>
              <a:sym typeface="Calibri"/>
            </a:endParaRPr>
          </a:p>
          <a:p>
            <a:r>
              <a:rPr lang="en-US" sz="1800" dirty="0">
                <a:solidFill>
                  <a:schemeClr val="accent5">
                    <a:lumMod val="50000"/>
                  </a:schemeClr>
                </a:solidFill>
                <a:latin typeface="Calibri"/>
                <a:cs typeface="Calibri"/>
                <a:sym typeface="Calibri"/>
              </a:rPr>
              <a:t>The start date of shelter in place order in NY.</a:t>
            </a:r>
            <a:endParaRPr lang="en-US" sz="1800" dirty="0"/>
          </a:p>
        </p:txBody>
      </p:sp>
      <p:cxnSp>
        <p:nvCxnSpPr>
          <p:cNvPr id="15" name="Straight Arrow Connector 14">
            <a:extLst>
              <a:ext uri="{FF2B5EF4-FFF2-40B4-BE49-F238E27FC236}">
                <a16:creationId xmlns:a16="http://schemas.microsoft.com/office/drawing/2014/main" id="{B5B0411E-25E0-1448-8839-36528C085870}"/>
              </a:ext>
            </a:extLst>
          </p:cNvPr>
          <p:cNvCxnSpPr>
            <a:cxnSpLocks/>
          </p:cNvCxnSpPr>
          <p:nvPr/>
        </p:nvCxnSpPr>
        <p:spPr>
          <a:xfrm flipH="1">
            <a:off x="3842590" y="1927346"/>
            <a:ext cx="4909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90" name="Google Shape;175;p21">
            <a:extLst>
              <a:ext uri="{FF2B5EF4-FFF2-40B4-BE49-F238E27FC236}">
                <a16:creationId xmlns:a16="http://schemas.microsoft.com/office/drawing/2014/main" id="{A02B7762-1AF5-B446-BCB5-5249E1B841B2}"/>
              </a:ext>
            </a:extLst>
          </p:cNvPr>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1" name="Google Shape;176;p21">
            <a:extLst>
              <a:ext uri="{FF2B5EF4-FFF2-40B4-BE49-F238E27FC236}">
                <a16:creationId xmlns:a16="http://schemas.microsoft.com/office/drawing/2014/main" id="{686FD904-9005-C340-8F55-32FA389ECFBC}"/>
              </a:ext>
            </a:extLst>
          </p:cNvPr>
          <p:cNvSpPr txBox="1"/>
          <p:nvPr/>
        </p:nvSpPr>
        <p:spPr>
          <a:xfrm>
            <a:off x="1173550" y="98250"/>
            <a:ext cx="46851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SENTIMENT ANALYSIS</a:t>
            </a:r>
            <a:endParaRPr sz="3600" b="1">
              <a:solidFill>
                <a:srgbClr val="0B5394"/>
              </a:solidFill>
              <a:latin typeface="Calibri"/>
              <a:ea typeface="Calibri"/>
              <a:cs typeface="Calibri"/>
              <a:sym typeface="Calibri"/>
            </a:endParaRPr>
          </a:p>
        </p:txBody>
      </p:sp>
      <p:pic>
        <p:nvPicPr>
          <p:cNvPr id="92" name="Google Shape;173;p21">
            <a:extLst>
              <a:ext uri="{FF2B5EF4-FFF2-40B4-BE49-F238E27FC236}">
                <a16:creationId xmlns:a16="http://schemas.microsoft.com/office/drawing/2014/main" id="{FFE229AC-0DB3-314D-BC9E-F2670E1D5402}"/>
              </a:ext>
            </a:extLst>
          </p:cNvPr>
          <p:cNvPicPr preferRelativeResize="0"/>
          <p:nvPr/>
        </p:nvPicPr>
        <p:blipFill rotWithShape="1">
          <a:blip r:embed="rId3">
            <a:alphaModFix/>
          </a:blip>
          <a:srcRect l="2488" t="16185" r="3496" b="1258"/>
          <a:stretch/>
        </p:blipFill>
        <p:spPr>
          <a:xfrm>
            <a:off x="6831081" y="489784"/>
            <a:ext cx="3260558" cy="2719137"/>
          </a:xfrm>
          <a:prstGeom prst="rect">
            <a:avLst/>
          </a:prstGeom>
          <a:noFill/>
          <a:ln>
            <a:noFill/>
          </a:ln>
          <a:effectLst>
            <a:outerShdw blurRad="57150" dist="19050" dir="5400000" algn="bl" rotWithShape="0">
              <a:srgbClr val="000000">
                <a:alpha val="50000"/>
              </a:srgbClr>
            </a:outerShdw>
          </a:effectLst>
        </p:spPr>
      </p:pic>
      <p:pic>
        <p:nvPicPr>
          <p:cNvPr id="93" name="Google Shape;174;p21">
            <a:extLst>
              <a:ext uri="{FF2B5EF4-FFF2-40B4-BE49-F238E27FC236}">
                <a16:creationId xmlns:a16="http://schemas.microsoft.com/office/drawing/2014/main" id="{7DB9F6DC-9A3F-344F-BA0F-9C6B03C481B2}"/>
              </a:ext>
            </a:extLst>
          </p:cNvPr>
          <p:cNvPicPr preferRelativeResize="0"/>
          <p:nvPr/>
        </p:nvPicPr>
        <p:blipFill rotWithShape="1">
          <a:blip r:embed="rId4">
            <a:alphaModFix/>
          </a:blip>
          <a:srcRect t="5634" b="1293"/>
          <a:stretch/>
        </p:blipFill>
        <p:spPr>
          <a:xfrm>
            <a:off x="5858650" y="3854558"/>
            <a:ext cx="5442771" cy="2280665"/>
          </a:xfrm>
          <a:prstGeom prst="rect">
            <a:avLst/>
          </a:prstGeom>
          <a:noFill/>
          <a:ln>
            <a:noFill/>
          </a:ln>
          <a:effectLst>
            <a:outerShdw blurRad="57150" dist="19050" dir="5400000" algn="bl" rotWithShape="0">
              <a:srgbClr val="000000">
                <a:alpha val="50000"/>
              </a:srgbClr>
            </a:outerShdw>
          </a:effectLst>
        </p:spPr>
      </p:pic>
      <p:grpSp>
        <p:nvGrpSpPr>
          <p:cNvPr id="94" name="Group 93">
            <a:extLst>
              <a:ext uri="{FF2B5EF4-FFF2-40B4-BE49-F238E27FC236}">
                <a16:creationId xmlns:a16="http://schemas.microsoft.com/office/drawing/2014/main" id="{5B86C489-4DED-E749-A21E-C58CED77E333}"/>
              </a:ext>
            </a:extLst>
          </p:cNvPr>
          <p:cNvGrpSpPr/>
          <p:nvPr/>
        </p:nvGrpSpPr>
        <p:grpSpPr>
          <a:xfrm>
            <a:off x="652484" y="1277631"/>
            <a:ext cx="4023012" cy="4729262"/>
            <a:chOff x="300365" y="1257130"/>
            <a:chExt cx="4023012" cy="4729262"/>
          </a:xfrm>
        </p:grpSpPr>
        <p:grpSp>
          <p:nvGrpSpPr>
            <p:cNvPr id="95" name="Group 94">
              <a:extLst>
                <a:ext uri="{FF2B5EF4-FFF2-40B4-BE49-F238E27FC236}">
                  <a16:creationId xmlns:a16="http://schemas.microsoft.com/office/drawing/2014/main" id="{EF0E998C-877D-E145-9A1A-B020C43B91A7}"/>
                </a:ext>
              </a:extLst>
            </p:cNvPr>
            <p:cNvGrpSpPr/>
            <p:nvPr/>
          </p:nvGrpSpPr>
          <p:grpSpPr>
            <a:xfrm>
              <a:off x="300365" y="5371979"/>
              <a:ext cx="4023012" cy="614413"/>
              <a:chOff x="252703" y="4962325"/>
              <a:chExt cx="4023012" cy="614413"/>
            </a:xfrm>
          </p:grpSpPr>
          <p:grpSp>
            <p:nvGrpSpPr>
              <p:cNvPr id="114" name="组合 45">
                <a:extLst>
                  <a:ext uri="{FF2B5EF4-FFF2-40B4-BE49-F238E27FC236}">
                    <a16:creationId xmlns:a16="http://schemas.microsoft.com/office/drawing/2014/main" id="{2D5E72D1-F61D-584E-AB92-4FACAFAC4A5D}"/>
                  </a:ext>
                </a:extLst>
              </p:cNvPr>
              <p:cNvGrpSpPr/>
              <p:nvPr/>
            </p:nvGrpSpPr>
            <p:grpSpPr>
              <a:xfrm>
                <a:off x="3134894" y="4996761"/>
                <a:ext cx="1140821" cy="579977"/>
                <a:chOff x="3751385" y="2883878"/>
                <a:chExt cx="2121876" cy="792071"/>
              </a:xfrm>
              <a:solidFill>
                <a:srgbClr val="96CDF6"/>
              </a:solidFill>
              <a:effectLst>
                <a:outerShdw blurRad="50800" dist="38100" dir="2700000" algn="tl" rotWithShape="0">
                  <a:prstClr val="black">
                    <a:alpha val="40000"/>
                  </a:prstClr>
                </a:outerShdw>
              </a:effectLst>
            </p:grpSpPr>
            <p:sp>
              <p:nvSpPr>
                <p:cNvPr id="121" name="矩形: 圆角 46">
                  <a:extLst>
                    <a:ext uri="{FF2B5EF4-FFF2-40B4-BE49-F238E27FC236}">
                      <a16:creationId xmlns:a16="http://schemas.microsoft.com/office/drawing/2014/main" id="{E144A402-0C11-A54E-B2E3-605D03EA65BF}"/>
                    </a:ext>
                  </a:extLst>
                </p:cNvPr>
                <p:cNvSpPr/>
                <p:nvPr/>
              </p:nvSpPr>
              <p:spPr>
                <a:xfrm>
                  <a:off x="3751385" y="2883878"/>
                  <a:ext cx="2121876" cy="7920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2" name="文本框 47">
                  <a:extLst>
                    <a:ext uri="{FF2B5EF4-FFF2-40B4-BE49-F238E27FC236}">
                      <a16:creationId xmlns:a16="http://schemas.microsoft.com/office/drawing/2014/main" id="{DD8BFB81-EFB1-2948-8C83-4CD8E14631EF}"/>
                    </a:ext>
                  </a:extLst>
                </p:cNvPr>
                <p:cNvSpPr txBox="1"/>
                <p:nvPr/>
              </p:nvSpPr>
              <p:spPr>
                <a:xfrm>
                  <a:off x="3774829" y="3006082"/>
                  <a:ext cx="2016371" cy="504395"/>
                </a:xfrm>
                <a:prstGeom prst="rect">
                  <a:avLst/>
                </a:prstGeom>
                <a:grpFill/>
              </p:spPr>
              <p:txBody>
                <a:bodyPr wrap="square" rtlCol="0">
                  <a:spAutoFit/>
                </a:bodyPr>
                <a:lstStyle/>
                <a:p>
                  <a:pPr algn="ctr"/>
                  <a:r>
                    <a:rPr lang="en-US" altLang="zh-CN" sz="1800" b="1" dirty="0">
                      <a:solidFill>
                        <a:schemeClr val="bg1"/>
                      </a:solidFill>
                      <a:latin typeface="Calibri" panose="020F0502020204030204" pitchFamily="34" charset="0"/>
                      <a:cs typeface="Calibri" panose="020F0502020204030204" pitchFamily="34" charset="0"/>
                    </a:rPr>
                    <a:t>Positive</a:t>
                  </a:r>
                  <a:endParaRPr lang="en-US" sz="1800" b="1" dirty="0">
                    <a:solidFill>
                      <a:schemeClr val="bg1"/>
                    </a:solidFill>
                    <a:latin typeface="Calibri" panose="020F0502020204030204" pitchFamily="34" charset="0"/>
                    <a:cs typeface="Calibri" panose="020F0502020204030204" pitchFamily="34" charset="0"/>
                  </a:endParaRPr>
                </a:p>
              </p:txBody>
            </p:sp>
          </p:grpSp>
          <p:grpSp>
            <p:nvGrpSpPr>
              <p:cNvPr id="115" name="组合 45">
                <a:extLst>
                  <a:ext uri="{FF2B5EF4-FFF2-40B4-BE49-F238E27FC236}">
                    <a16:creationId xmlns:a16="http://schemas.microsoft.com/office/drawing/2014/main" id="{80CEBBE9-8015-0840-A085-676A3295C59F}"/>
                  </a:ext>
                </a:extLst>
              </p:cNvPr>
              <p:cNvGrpSpPr/>
              <p:nvPr/>
            </p:nvGrpSpPr>
            <p:grpSpPr>
              <a:xfrm>
                <a:off x="252703" y="4962325"/>
                <a:ext cx="1140821" cy="579977"/>
                <a:chOff x="3751385" y="2883878"/>
                <a:chExt cx="2121876" cy="792071"/>
              </a:xfrm>
              <a:solidFill>
                <a:srgbClr val="FAD749"/>
              </a:solidFill>
              <a:effectLst>
                <a:outerShdw blurRad="50800" dist="38100" dir="2700000" algn="tl" rotWithShape="0">
                  <a:prstClr val="black">
                    <a:alpha val="40000"/>
                  </a:prstClr>
                </a:outerShdw>
              </a:effectLst>
            </p:grpSpPr>
            <p:sp>
              <p:nvSpPr>
                <p:cNvPr id="119" name="矩形: 圆角 46">
                  <a:extLst>
                    <a:ext uri="{FF2B5EF4-FFF2-40B4-BE49-F238E27FC236}">
                      <a16:creationId xmlns:a16="http://schemas.microsoft.com/office/drawing/2014/main" id="{489735A4-15CA-A34D-9B5D-87BC0E555FDF}"/>
                    </a:ext>
                  </a:extLst>
                </p:cNvPr>
                <p:cNvSpPr/>
                <p:nvPr/>
              </p:nvSpPr>
              <p:spPr>
                <a:xfrm>
                  <a:off x="3751385" y="2883878"/>
                  <a:ext cx="2121876" cy="7920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0" name="文本框 47">
                  <a:extLst>
                    <a:ext uri="{FF2B5EF4-FFF2-40B4-BE49-F238E27FC236}">
                      <a16:creationId xmlns:a16="http://schemas.microsoft.com/office/drawing/2014/main" id="{C45D95EC-25B8-574F-9469-77734ABC6981}"/>
                    </a:ext>
                  </a:extLst>
                </p:cNvPr>
                <p:cNvSpPr txBox="1"/>
                <p:nvPr/>
              </p:nvSpPr>
              <p:spPr>
                <a:xfrm>
                  <a:off x="3774829" y="3006082"/>
                  <a:ext cx="2016371" cy="504395"/>
                </a:xfrm>
                <a:prstGeom prst="rect">
                  <a:avLst/>
                </a:prstGeom>
                <a:grpFill/>
              </p:spPr>
              <p:txBody>
                <a:bodyPr wrap="square" rtlCol="0">
                  <a:spAutoFit/>
                </a:bodyPr>
                <a:lstStyle/>
                <a:p>
                  <a:pPr algn="ctr"/>
                  <a:r>
                    <a:rPr lang="en-US" altLang="zh-CN" sz="1800" b="1" dirty="0">
                      <a:solidFill>
                        <a:schemeClr val="bg1"/>
                      </a:solidFill>
                      <a:latin typeface="Calibri" panose="020F0502020204030204" pitchFamily="34" charset="0"/>
                      <a:cs typeface="Calibri" panose="020F0502020204030204" pitchFamily="34" charset="0"/>
                    </a:rPr>
                    <a:t>Negative</a:t>
                  </a:r>
                  <a:endParaRPr lang="en-US" sz="1800" b="1" dirty="0">
                    <a:solidFill>
                      <a:schemeClr val="bg1"/>
                    </a:solidFill>
                    <a:latin typeface="Calibri" panose="020F0502020204030204" pitchFamily="34" charset="0"/>
                    <a:cs typeface="Calibri" panose="020F0502020204030204" pitchFamily="34" charset="0"/>
                  </a:endParaRPr>
                </a:p>
              </p:txBody>
            </p:sp>
          </p:grpSp>
          <p:grpSp>
            <p:nvGrpSpPr>
              <p:cNvPr id="116" name="组合 45">
                <a:extLst>
                  <a:ext uri="{FF2B5EF4-FFF2-40B4-BE49-F238E27FC236}">
                    <a16:creationId xmlns:a16="http://schemas.microsoft.com/office/drawing/2014/main" id="{74B041A8-A926-2F47-999B-69697487E99D}"/>
                  </a:ext>
                </a:extLst>
              </p:cNvPr>
              <p:cNvGrpSpPr/>
              <p:nvPr/>
            </p:nvGrpSpPr>
            <p:grpSpPr>
              <a:xfrm>
                <a:off x="1718234" y="4978574"/>
                <a:ext cx="1140821" cy="579977"/>
                <a:chOff x="3751385" y="2883878"/>
                <a:chExt cx="2121876" cy="792071"/>
              </a:xfrm>
              <a:solidFill>
                <a:srgbClr val="E28683"/>
              </a:solidFill>
              <a:effectLst>
                <a:outerShdw blurRad="50800" dist="38100" dir="2700000" algn="tl" rotWithShape="0">
                  <a:prstClr val="black">
                    <a:alpha val="40000"/>
                  </a:prstClr>
                </a:outerShdw>
              </a:effectLst>
            </p:grpSpPr>
            <p:sp>
              <p:nvSpPr>
                <p:cNvPr id="117" name="矩形: 圆角 46">
                  <a:extLst>
                    <a:ext uri="{FF2B5EF4-FFF2-40B4-BE49-F238E27FC236}">
                      <a16:creationId xmlns:a16="http://schemas.microsoft.com/office/drawing/2014/main" id="{93BC4E66-09EC-9049-A08B-1EF8D8DFFD72}"/>
                    </a:ext>
                  </a:extLst>
                </p:cNvPr>
                <p:cNvSpPr/>
                <p:nvPr/>
              </p:nvSpPr>
              <p:spPr>
                <a:xfrm>
                  <a:off x="3751385" y="2883878"/>
                  <a:ext cx="2121876" cy="7920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8" name="文本框 47">
                  <a:extLst>
                    <a:ext uri="{FF2B5EF4-FFF2-40B4-BE49-F238E27FC236}">
                      <a16:creationId xmlns:a16="http://schemas.microsoft.com/office/drawing/2014/main" id="{DB381382-AFBE-1B40-A775-0689CC8393A5}"/>
                    </a:ext>
                  </a:extLst>
                </p:cNvPr>
                <p:cNvSpPr txBox="1"/>
                <p:nvPr/>
              </p:nvSpPr>
              <p:spPr>
                <a:xfrm>
                  <a:off x="3774829" y="3006082"/>
                  <a:ext cx="2016371" cy="504395"/>
                </a:xfrm>
                <a:prstGeom prst="rect">
                  <a:avLst/>
                </a:prstGeom>
                <a:grpFill/>
              </p:spPr>
              <p:txBody>
                <a:bodyPr wrap="square" rtlCol="0">
                  <a:spAutoFit/>
                </a:bodyPr>
                <a:lstStyle/>
                <a:p>
                  <a:pPr algn="ctr"/>
                  <a:r>
                    <a:rPr lang="en-US" altLang="zh-CN" sz="1800" b="1" dirty="0">
                      <a:solidFill>
                        <a:schemeClr val="bg1"/>
                      </a:solidFill>
                      <a:latin typeface="Calibri" panose="020F0502020204030204" pitchFamily="34" charset="0"/>
                      <a:cs typeface="Calibri" panose="020F0502020204030204" pitchFamily="34" charset="0"/>
                    </a:rPr>
                    <a:t>Neutral</a:t>
                  </a:r>
                  <a:endParaRPr lang="en-US" sz="1800" b="1" dirty="0">
                    <a:solidFill>
                      <a:schemeClr val="bg1"/>
                    </a:solidFill>
                    <a:latin typeface="Calibri" panose="020F0502020204030204" pitchFamily="34" charset="0"/>
                    <a:cs typeface="Calibri" panose="020F0502020204030204" pitchFamily="34" charset="0"/>
                  </a:endParaRPr>
                </a:p>
              </p:txBody>
            </p:sp>
          </p:grpSp>
        </p:grpSp>
        <p:grpSp>
          <p:nvGrpSpPr>
            <p:cNvPr id="96" name="组合 45">
              <a:extLst>
                <a:ext uri="{FF2B5EF4-FFF2-40B4-BE49-F238E27FC236}">
                  <a16:creationId xmlns:a16="http://schemas.microsoft.com/office/drawing/2014/main" id="{1526D8DF-C098-A44B-A136-C3315DA0EB33}"/>
                </a:ext>
              </a:extLst>
            </p:cNvPr>
            <p:cNvGrpSpPr/>
            <p:nvPr/>
          </p:nvGrpSpPr>
          <p:grpSpPr>
            <a:xfrm>
              <a:off x="1265441" y="3717964"/>
              <a:ext cx="2092860" cy="863572"/>
              <a:chOff x="3751385" y="2883878"/>
              <a:chExt cx="2121876" cy="792071"/>
            </a:xfrm>
            <a:effectLst>
              <a:outerShdw blurRad="50800" dist="38100" dir="2700000" algn="tl" rotWithShape="0">
                <a:prstClr val="black">
                  <a:alpha val="40000"/>
                </a:prstClr>
              </a:outerShdw>
            </a:effectLst>
          </p:grpSpPr>
          <p:sp>
            <p:nvSpPr>
              <p:cNvPr id="112" name="矩形: 圆角 46">
                <a:extLst>
                  <a:ext uri="{FF2B5EF4-FFF2-40B4-BE49-F238E27FC236}">
                    <a16:creationId xmlns:a16="http://schemas.microsoft.com/office/drawing/2014/main" id="{087A48A0-7FDD-AD40-BCF5-F36C7562BC98}"/>
                  </a:ext>
                </a:extLst>
              </p:cNvPr>
              <p:cNvSpPr/>
              <p:nvPr/>
            </p:nvSpPr>
            <p:spPr>
              <a:xfrm>
                <a:off x="3751385" y="2883878"/>
                <a:ext cx="2121876" cy="79207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文本框 47">
                <a:extLst>
                  <a:ext uri="{FF2B5EF4-FFF2-40B4-BE49-F238E27FC236}">
                    <a16:creationId xmlns:a16="http://schemas.microsoft.com/office/drawing/2014/main" id="{7115E1AF-965C-B346-BA59-7D04A0912060}"/>
                  </a:ext>
                </a:extLst>
              </p:cNvPr>
              <p:cNvSpPr txBox="1"/>
              <p:nvPr/>
            </p:nvSpPr>
            <p:spPr>
              <a:xfrm>
                <a:off x="3812936" y="2983505"/>
                <a:ext cx="2016371" cy="592817"/>
              </a:xfrm>
              <a:prstGeom prst="rect">
                <a:avLst/>
              </a:prstGeom>
              <a:noFill/>
            </p:spPr>
            <p:txBody>
              <a:bodyPr wrap="square" rtlCol="0">
                <a:spAutoFit/>
              </a:bodyPr>
              <a:lstStyle/>
              <a:p>
                <a:pPr algn="ctr"/>
                <a:r>
                  <a:rPr lang="en-US" altLang="zh-CN" sz="1800" dirty="0">
                    <a:solidFill>
                      <a:schemeClr val="accent5">
                        <a:lumMod val="50000"/>
                      </a:schemeClr>
                    </a:solidFill>
                    <a:latin typeface="Calibri" panose="020F0502020204030204" pitchFamily="34" charset="0"/>
                    <a:cs typeface="Calibri" panose="020F0502020204030204" pitchFamily="34" charset="0"/>
                  </a:rPr>
                  <a:t>TextBlob </a:t>
                </a:r>
              </a:p>
              <a:p>
                <a:pPr algn="ctr"/>
                <a:r>
                  <a:rPr lang="en-US" altLang="zh-CN" sz="1800" dirty="0">
                    <a:solidFill>
                      <a:schemeClr val="accent5">
                        <a:lumMod val="50000"/>
                      </a:schemeClr>
                    </a:solidFill>
                    <a:latin typeface="Calibri" panose="020F0502020204030204" pitchFamily="34" charset="0"/>
                    <a:cs typeface="Calibri" panose="020F0502020204030204" pitchFamily="34" charset="0"/>
                  </a:rPr>
                  <a:t>Polarity Score [-1,1]</a:t>
                </a:r>
                <a:endParaRPr lang="en-US" sz="1800" dirty="0">
                  <a:solidFill>
                    <a:schemeClr val="accent5">
                      <a:lumMod val="50000"/>
                    </a:schemeClr>
                  </a:solidFill>
                  <a:latin typeface="Calibri" panose="020F0502020204030204" pitchFamily="34" charset="0"/>
                  <a:cs typeface="Calibri" panose="020F0502020204030204" pitchFamily="34" charset="0"/>
                </a:endParaRPr>
              </a:p>
            </p:txBody>
          </p:sp>
        </p:grpSp>
        <p:grpSp>
          <p:nvGrpSpPr>
            <p:cNvPr id="97" name="Group 96">
              <a:extLst>
                <a:ext uri="{FF2B5EF4-FFF2-40B4-BE49-F238E27FC236}">
                  <a16:creationId xmlns:a16="http://schemas.microsoft.com/office/drawing/2014/main" id="{3D5A3BCA-226B-584F-A241-B76B1D715E9E}"/>
                </a:ext>
              </a:extLst>
            </p:cNvPr>
            <p:cNvGrpSpPr/>
            <p:nvPr/>
          </p:nvGrpSpPr>
          <p:grpSpPr>
            <a:xfrm>
              <a:off x="731607" y="4710166"/>
              <a:ext cx="3233626" cy="547397"/>
              <a:chOff x="731607" y="4710166"/>
              <a:chExt cx="3233626" cy="547397"/>
            </a:xfrm>
          </p:grpSpPr>
          <p:sp>
            <p:nvSpPr>
              <p:cNvPr id="106" name="箭头: 右 44">
                <a:extLst>
                  <a:ext uri="{FF2B5EF4-FFF2-40B4-BE49-F238E27FC236}">
                    <a16:creationId xmlns:a16="http://schemas.microsoft.com/office/drawing/2014/main" id="{A65A5275-9967-4644-92F8-122225337DE0}"/>
                  </a:ext>
                </a:extLst>
              </p:cNvPr>
              <p:cNvSpPr/>
              <p:nvPr/>
            </p:nvSpPr>
            <p:spPr>
              <a:xfrm rot="16200000" flipH="1">
                <a:off x="2059872" y="4868242"/>
                <a:ext cx="504000" cy="274642"/>
              </a:xfrm>
              <a:prstGeom prst="rightArrow">
                <a:avLst/>
              </a:prstGeom>
              <a:solidFill>
                <a:schemeClr val="accent5">
                  <a:lumMod val="60000"/>
                  <a:lumOff val="40000"/>
                </a:schemeClr>
              </a:solidFill>
              <a:ln>
                <a:noFill/>
              </a:ln>
              <a:effectLst>
                <a:outerShdw blurRad="50800" dist="63500" dir="2700000" sx="92000" sy="9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箭头: 右 44">
                <a:extLst>
                  <a:ext uri="{FF2B5EF4-FFF2-40B4-BE49-F238E27FC236}">
                    <a16:creationId xmlns:a16="http://schemas.microsoft.com/office/drawing/2014/main" id="{B69D1472-19BF-BE4C-A108-B4E4E51630DC}"/>
                  </a:ext>
                </a:extLst>
              </p:cNvPr>
              <p:cNvSpPr/>
              <p:nvPr/>
            </p:nvSpPr>
            <p:spPr>
              <a:xfrm rot="19004810" flipH="1">
                <a:off x="938744" y="4868242"/>
                <a:ext cx="666000" cy="274642"/>
              </a:xfrm>
              <a:prstGeom prst="rightArrow">
                <a:avLst/>
              </a:prstGeom>
              <a:solidFill>
                <a:schemeClr val="accent5">
                  <a:lumMod val="60000"/>
                  <a:lumOff val="40000"/>
                </a:schemeClr>
              </a:solidFill>
              <a:ln>
                <a:noFill/>
              </a:ln>
              <a:effectLst>
                <a:outerShdw blurRad="50800" dist="63500" dir="2700000" sx="92000" sy="9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箭头: 右 44">
                <a:extLst>
                  <a:ext uri="{FF2B5EF4-FFF2-40B4-BE49-F238E27FC236}">
                    <a16:creationId xmlns:a16="http://schemas.microsoft.com/office/drawing/2014/main" id="{B28CCD5B-4392-2846-9EE9-FA4509F0F333}"/>
                  </a:ext>
                </a:extLst>
              </p:cNvPr>
              <p:cNvSpPr/>
              <p:nvPr/>
            </p:nvSpPr>
            <p:spPr>
              <a:xfrm rot="2595190">
                <a:off x="3018999" y="4868242"/>
                <a:ext cx="666000" cy="274642"/>
              </a:xfrm>
              <a:prstGeom prst="rightArrow">
                <a:avLst/>
              </a:prstGeom>
              <a:solidFill>
                <a:schemeClr val="accent5">
                  <a:lumMod val="60000"/>
                  <a:lumOff val="40000"/>
                </a:schemeClr>
              </a:solidFill>
              <a:ln>
                <a:noFill/>
              </a:ln>
              <a:effectLst>
                <a:outerShdw blurRad="50800" dist="63500" dir="2700000" sx="92000" sy="9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a:extLst>
                  <a:ext uri="{FF2B5EF4-FFF2-40B4-BE49-F238E27FC236}">
                    <a16:creationId xmlns:a16="http://schemas.microsoft.com/office/drawing/2014/main" id="{429F6424-5696-0644-9896-AA130FBD0D96}"/>
                  </a:ext>
                </a:extLst>
              </p:cNvPr>
              <p:cNvSpPr txBox="1"/>
              <p:nvPr/>
            </p:nvSpPr>
            <p:spPr>
              <a:xfrm>
                <a:off x="3462054" y="4710166"/>
                <a:ext cx="503179" cy="369332"/>
              </a:xfrm>
              <a:prstGeom prst="rect">
                <a:avLst/>
              </a:prstGeom>
              <a:noFill/>
            </p:spPr>
            <p:txBody>
              <a:bodyPr wrap="square" rtlCol="0">
                <a:spAutoFit/>
              </a:bodyPr>
              <a:lstStyle/>
              <a:p>
                <a:r>
                  <a:rPr lang="en-US" altLang="zh-CN" sz="1800" dirty="0">
                    <a:solidFill>
                      <a:schemeClr val="accent5">
                        <a:lumMod val="50000"/>
                      </a:schemeClr>
                    </a:solidFill>
                    <a:latin typeface="Calibri" panose="020F0502020204030204" pitchFamily="34" charset="0"/>
                    <a:cs typeface="Calibri" panose="020F0502020204030204" pitchFamily="34" charset="0"/>
                  </a:rPr>
                  <a:t>&gt;0</a:t>
                </a:r>
                <a:endParaRPr lang="zh-CN" altLang="en-US" sz="1800" dirty="0">
                  <a:solidFill>
                    <a:schemeClr val="accent5">
                      <a:lumMod val="50000"/>
                    </a:schemeClr>
                  </a:solidFill>
                  <a:latin typeface="Calibri" panose="020F0502020204030204" pitchFamily="34" charset="0"/>
                  <a:cs typeface="Calibri" panose="020F0502020204030204" pitchFamily="34" charset="0"/>
                </a:endParaRPr>
              </a:p>
            </p:txBody>
          </p:sp>
          <p:sp>
            <p:nvSpPr>
              <p:cNvPr id="110" name="TextBox 109">
                <a:extLst>
                  <a:ext uri="{FF2B5EF4-FFF2-40B4-BE49-F238E27FC236}">
                    <a16:creationId xmlns:a16="http://schemas.microsoft.com/office/drawing/2014/main" id="{D23685B8-1E2F-4340-9DFF-A930DD9BDFA2}"/>
                  </a:ext>
                </a:extLst>
              </p:cNvPr>
              <p:cNvSpPr txBox="1"/>
              <p:nvPr/>
            </p:nvSpPr>
            <p:spPr>
              <a:xfrm>
                <a:off x="731607" y="4710166"/>
                <a:ext cx="503179" cy="369332"/>
              </a:xfrm>
              <a:prstGeom prst="rect">
                <a:avLst/>
              </a:prstGeom>
              <a:noFill/>
            </p:spPr>
            <p:txBody>
              <a:bodyPr wrap="square" rtlCol="0">
                <a:spAutoFit/>
              </a:bodyPr>
              <a:lstStyle/>
              <a:p>
                <a:r>
                  <a:rPr lang="en-US" altLang="zh-CN" sz="1800" dirty="0">
                    <a:solidFill>
                      <a:schemeClr val="accent5">
                        <a:lumMod val="50000"/>
                      </a:schemeClr>
                    </a:solidFill>
                    <a:latin typeface="Calibri" panose="020F0502020204030204" pitchFamily="34" charset="0"/>
                    <a:cs typeface="Calibri" panose="020F0502020204030204" pitchFamily="34" charset="0"/>
                  </a:rPr>
                  <a:t>&lt;0</a:t>
                </a:r>
                <a:endParaRPr lang="zh-CN" altLang="en-US" sz="1800" dirty="0">
                  <a:solidFill>
                    <a:schemeClr val="accent5">
                      <a:lumMod val="50000"/>
                    </a:schemeClr>
                  </a:solidFill>
                  <a:latin typeface="Calibri" panose="020F0502020204030204" pitchFamily="34" charset="0"/>
                  <a:cs typeface="Calibri" panose="020F0502020204030204" pitchFamily="34" charset="0"/>
                </a:endParaRPr>
              </a:p>
            </p:txBody>
          </p:sp>
          <p:sp>
            <p:nvSpPr>
              <p:cNvPr id="111" name="TextBox 110">
                <a:extLst>
                  <a:ext uri="{FF2B5EF4-FFF2-40B4-BE49-F238E27FC236}">
                    <a16:creationId xmlns:a16="http://schemas.microsoft.com/office/drawing/2014/main" id="{CC148E33-2E70-354F-BD35-26C2BE156350}"/>
                  </a:ext>
                </a:extLst>
              </p:cNvPr>
              <p:cNvSpPr txBox="1"/>
              <p:nvPr/>
            </p:nvSpPr>
            <p:spPr>
              <a:xfrm>
                <a:off x="2395281" y="4746262"/>
                <a:ext cx="503179" cy="369332"/>
              </a:xfrm>
              <a:prstGeom prst="rect">
                <a:avLst/>
              </a:prstGeom>
              <a:noFill/>
            </p:spPr>
            <p:txBody>
              <a:bodyPr wrap="square" rtlCol="0">
                <a:spAutoFit/>
              </a:bodyPr>
              <a:lstStyle/>
              <a:p>
                <a:r>
                  <a:rPr lang="en-US" altLang="zh-CN" sz="1800" dirty="0">
                    <a:solidFill>
                      <a:schemeClr val="accent5">
                        <a:lumMod val="50000"/>
                      </a:schemeClr>
                    </a:solidFill>
                    <a:latin typeface="Calibri" panose="020F0502020204030204" pitchFamily="34" charset="0"/>
                    <a:cs typeface="Calibri" panose="020F0502020204030204" pitchFamily="34" charset="0"/>
                  </a:rPr>
                  <a:t>=0</a:t>
                </a:r>
                <a:endParaRPr lang="zh-CN" altLang="en-US" sz="1800" dirty="0">
                  <a:solidFill>
                    <a:schemeClr val="accent5">
                      <a:lumMod val="50000"/>
                    </a:schemeClr>
                  </a:solidFill>
                  <a:latin typeface="Calibri" panose="020F0502020204030204" pitchFamily="34" charset="0"/>
                  <a:cs typeface="Calibri" panose="020F0502020204030204" pitchFamily="34" charset="0"/>
                </a:endParaRPr>
              </a:p>
            </p:txBody>
          </p:sp>
        </p:grpSp>
        <p:grpSp>
          <p:nvGrpSpPr>
            <p:cNvPr id="98" name="组合 45">
              <a:extLst>
                <a:ext uri="{FF2B5EF4-FFF2-40B4-BE49-F238E27FC236}">
                  <a16:creationId xmlns:a16="http://schemas.microsoft.com/office/drawing/2014/main" id="{91C4770F-40A2-AE45-9E5B-CE7B0C1BE3CE}"/>
                </a:ext>
              </a:extLst>
            </p:cNvPr>
            <p:cNvGrpSpPr/>
            <p:nvPr/>
          </p:nvGrpSpPr>
          <p:grpSpPr>
            <a:xfrm>
              <a:off x="1265441" y="2489727"/>
              <a:ext cx="2092860" cy="504002"/>
              <a:chOff x="3751385" y="2883878"/>
              <a:chExt cx="2121876" cy="792071"/>
            </a:xfrm>
            <a:effectLst>
              <a:outerShdw blurRad="50800" dist="38100" dir="2700000" algn="tl" rotWithShape="0">
                <a:prstClr val="black">
                  <a:alpha val="40000"/>
                </a:prstClr>
              </a:outerShdw>
            </a:effectLst>
          </p:grpSpPr>
          <p:sp>
            <p:nvSpPr>
              <p:cNvPr id="104" name="矩形: 圆角 46">
                <a:extLst>
                  <a:ext uri="{FF2B5EF4-FFF2-40B4-BE49-F238E27FC236}">
                    <a16:creationId xmlns:a16="http://schemas.microsoft.com/office/drawing/2014/main" id="{2B9D1BC4-81B3-4F4D-B76E-88E569CDE2DE}"/>
                  </a:ext>
                </a:extLst>
              </p:cNvPr>
              <p:cNvSpPr/>
              <p:nvPr/>
            </p:nvSpPr>
            <p:spPr>
              <a:xfrm>
                <a:off x="3751385" y="2883878"/>
                <a:ext cx="2121876" cy="79207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文本框 47">
                <a:extLst>
                  <a:ext uri="{FF2B5EF4-FFF2-40B4-BE49-F238E27FC236}">
                    <a16:creationId xmlns:a16="http://schemas.microsoft.com/office/drawing/2014/main" id="{859E7D6C-1CA2-1E42-A0C4-AC1DDA80BE4C}"/>
                  </a:ext>
                </a:extLst>
              </p:cNvPr>
              <p:cNvSpPr txBox="1"/>
              <p:nvPr/>
            </p:nvSpPr>
            <p:spPr>
              <a:xfrm>
                <a:off x="3804137" y="2989699"/>
                <a:ext cx="2016371" cy="580429"/>
              </a:xfrm>
              <a:prstGeom prst="rect">
                <a:avLst/>
              </a:prstGeom>
              <a:noFill/>
            </p:spPr>
            <p:txBody>
              <a:bodyPr wrap="square" rtlCol="0">
                <a:spAutoFit/>
              </a:bodyPr>
              <a:lstStyle/>
              <a:p>
                <a:pPr algn="ctr"/>
                <a:r>
                  <a:rPr lang="en-US" altLang="zh-CN" sz="1800" dirty="0">
                    <a:solidFill>
                      <a:schemeClr val="accent5">
                        <a:lumMod val="50000"/>
                      </a:schemeClr>
                    </a:solidFill>
                    <a:latin typeface="Calibri" panose="020F0502020204030204" pitchFamily="34" charset="0"/>
                    <a:cs typeface="Calibri" panose="020F0502020204030204" pitchFamily="34" charset="0"/>
                  </a:rPr>
                  <a:t>Text Preprocessing</a:t>
                </a:r>
              </a:p>
            </p:txBody>
          </p:sp>
        </p:grpSp>
        <p:sp>
          <p:nvSpPr>
            <p:cNvPr id="99" name="箭头: 右 44">
              <a:extLst>
                <a:ext uri="{FF2B5EF4-FFF2-40B4-BE49-F238E27FC236}">
                  <a16:creationId xmlns:a16="http://schemas.microsoft.com/office/drawing/2014/main" id="{BA23532E-5125-7F42-AE12-D8A0512B5B78}"/>
                </a:ext>
              </a:extLst>
            </p:cNvPr>
            <p:cNvSpPr/>
            <p:nvPr/>
          </p:nvSpPr>
          <p:spPr>
            <a:xfrm rot="16200000" flipH="1">
              <a:off x="2059871" y="3266504"/>
              <a:ext cx="504000" cy="268635"/>
            </a:xfrm>
            <a:prstGeom prst="rightArrow">
              <a:avLst/>
            </a:prstGeom>
            <a:solidFill>
              <a:schemeClr val="accent5">
                <a:lumMod val="60000"/>
                <a:lumOff val="40000"/>
              </a:schemeClr>
            </a:solidFill>
            <a:ln>
              <a:noFill/>
            </a:ln>
            <a:effectLst>
              <a:outerShdw blurRad="50800" dist="63500" dir="2700000" sx="92000" sy="9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组合 45">
              <a:extLst>
                <a:ext uri="{FF2B5EF4-FFF2-40B4-BE49-F238E27FC236}">
                  <a16:creationId xmlns:a16="http://schemas.microsoft.com/office/drawing/2014/main" id="{17DCB306-3FCF-364F-89DE-A1B6EA0546B5}"/>
                </a:ext>
              </a:extLst>
            </p:cNvPr>
            <p:cNvGrpSpPr/>
            <p:nvPr/>
          </p:nvGrpSpPr>
          <p:grpSpPr>
            <a:xfrm>
              <a:off x="1662700" y="1257130"/>
              <a:ext cx="1298343" cy="504002"/>
              <a:chOff x="3751385" y="2883878"/>
              <a:chExt cx="2121876" cy="792071"/>
            </a:xfrm>
            <a:effectLst>
              <a:outerShdw blurRad="50800" dist="38100" dir="2700000" algn="tl" rotWithShape="0">
                <a:prstClr val="black">
                  <a:alpha val="40000"/>
                </a:prstClr>
              </a:outerShdw>
            </a:effectLst>
          </p:grpSpPr>
          <p:sp>
            <p:nvSpPr>
              <p:cNvPr id="102" name="矩形: 圆角 46">
                <a:extLst>
                  <a:ext uri="{FF2B5EF4-FFF2-40B4-BE49-F238E27FC236}">
                    <a16:creationId xmlns:a16="http://schemas.microsoft.com/office/drawing/2014/main" id="{20819CBC-3D84-504D-83B8-92D3A6EBD1A4}"/>
                  </a:ext>
                </a:extLst>
              </p:cNvPr>
              <p:cNvSpPr/>
              <p:nvPr/>
            </p:nvSpPr>
            <p:spPr>
              <a:xfrm>
                <a:off x="3751385" y="2883878"/>
                <a:ext cx="2121876" cy="79207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文本框 47">
                <a:extLst>
                  <a:ext uri="{FF2B5EF4-FFF2-40B4-BE49-F238E27FC236}">
                    <a16:creationId xmlns:a16="http://schemas.microsoft.com/office/drawing/2014/main" id="{FC309DF1-57A8-A046-8905-58A358C119BC}"/>
                  </a:ext>
                </a:extLst>
              </p:cNvPr>
              <p:cNvSpPr txBox="1"/>
              <p:nvPr/>
            </p:nvSpPr>
            <p:spPr>
              <a:xfrm>
                <a:off x="3804137" y="2989699"/>
                <a:ext cx="2016371" cy="580429"/>
              </a:xfrm>
              <a:prstGeom prst="rect">
                <a:avLst/>
              </a:prstGeom>
              <a:noFill/>
            </p:spPr>
            <p:txBody>
              <a:bodyPr wrap="square" rtlCol="0">
                <a:spAutoFit/>
              </a:bodyPr>
              <a:lstStyle/>
              <a:p>
                <a:pPr algn="ctr"/>
                <a:r>
                  <a:rPr lang="en-US" altLang="zh-CN" sz="1800" dirty="0">
                    <a:solidFill>
                      <a:schemeClr val="accent5">
                        <a:lumMod val="50000"/>
                      </a:schemeClr>
                    </a:solidFill>
                    <a:latin typeface="Calibri" panose="020F0502020204030204" pitchFamily="34" charset="0"/>
                    <a:cs typeface="Calibri" panose="020F0502020204030204" pitchFamily="34" charset="0"/>
                  </a:rPr>
                  <a:t>Tweets</a:t>
                </a:r>
              </a:p>
            </p:txBody>
          </p:sp>
        </p:grpSp>
        <p:sp>
          <p:nvSpPr>
            <p:cNvPr id="101" name="箭头: 右 44">
              <a:extLst>
                <a:ext uri="{FF2B5EF4-FFF2-40B4-BE49-F238E27FC236}">
                  <a16:creationId xmlns:a16="http://schemas.microsoft.com/office/drawing/2014/main" id="{30C0A9D7-E8B0-E147-AD1A-63287F734A0D}"/>
                </a:ext>
              </a:extLst>
            </p:cNvPr>
            <p:cNvSpPr/>
            <p:nvPr/>
          </p:nvSpPr>
          <p:spPr>
            <a:xfrm rot="16200000" flipH="1">
              <a:off x="2059871" y="2033907"/>
              <a:ext cx="504000" cy="268635"/>
            </a:xfrm>
            <a:prstGeom prst="rightArrow">
              <a:avLst/>
            </a:prstGeom>
            <a:solidFill>
              <a:schemeClr val="accent5">
                <a:lumMod val="60000"/>
                <a:lumOff val="40000"/>
              </a:schemeClr>
            </a:solidFill>
            <a:ln>
              <a:noFill/>
            </a:ln>
            <a:effectLst>
              <a:outerShdw blurRad="50800" dist="63500" dir="2700000" sx="92000" sy="9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文本框 2">
            <a:extLst>
              <a:ext uri="{FF2B5EF4-FFF2-40B4-BE49-F238E27FC236}">
                <a16:creationId xmlns:a16="http://schemas.microsoft.com/office/drawing/2014/main" id="{664E7088-0135-444E-B5B8-CF88C7EA40BC}"/>
              </a:ext>
            </a:extLst>
          </p:cNvPr>
          <p:cNvSpPr txBox="1"/>
          <p:nvPr/>
        </p:nvSpPr>
        <p:spPr>
          <a:xfrm>
            <a:off x="6459646" y="3286376"/>
            <a:ext cx="4258849" cy="369332"/>
          </a:xfrm>
          <a:prstGeom prst="rect">
            <a:avLst/>
          </a:prstGeom>
          <a:noFill/>
        </p:spPr>
        <p:txBody>
          <a:bodyPr wrap="square" rtlCol="0">
            <a:spAutoFit/>
          </a:bodyPr>
          <a:lstStyle/>
          <a:p>
            <a:r>
              <a:rPr lang="en-US" sz="1800" dirty="0">
                <a:solidFill>
                  <a:schemeClr val="accent5">
                    <a:lumMod val="50000"/>
                  </a:schemeClr>
                </a:solidFill>
                <a:latin typeface="Calibri" panose="020F0502020204030204" pitchFamily="34" charset="0"/>
                <a:cs typeface="Calibri" panose="020F0502020204030204" pitchFamily="34" charset="0"/>
              </a:rPr>
              <a:t>Proportion of different sentiment groups</a:t>
            </a:r>
          </a:p>
        </p:txBody>
      </p:sp>
      <p:sp>
        <p:nvSpPr>
          <p:cNvPr id="124" name="文本框 38">
            <a:extLst>
              <a:ext uri="{FF2B5EF4-FFF2-40B4-BE49-F238E27FC236}">
                <a16:creationId xmlns:a16="http://schemas.microsoft.com/office/drawing/2014/main" id="{00C1800D-AA57-E940-9061-3F53A157C3D9}"/>
              </a:ext>
            </a:extLst>
          </p:cNvPr>
          <p:cNvSpPr txBox="1"/>
          <p:nvPr/>
        </p:nvSpPr>
        <p:spPr>
          <a:xfrm>
            <a:off x="6459646" y="6183550"/>
            <a:ext cx="4258849" cy="369332"/>
          </a:xfrm>
          <a:prstGeom prst="rect">
            <a:avLst/>
          </a:prstGeom>
          <a:noFill/>
        </p:spPr>
        <p:txBody>
          <a:bodyPr wrap="square" rtlCol="0">
            <a:spAutoFit/>
          </a:bodyPr>
          <a:lstStyle/>
          <a:p>
            <a:r>
              <a:rPr lang="en-US" sz="1800" dirty="0">
                <a:solidFill>
                  <a:schemeClr val="accent5">
                    <a:lumMod val="50000"/>
                  </a:schemeClr>
                </a:solidFill>
                <a:latin typeface="Calibri" panose="020F0502020204030204" pitchFamily="34" charset="0"/>
                <a:cs typeface="Calibri" panose="020F0502020204030204" pitchFamily="34" charset="0"/>
              </a:rPr>
              <a:t>Average sentiment of tweets across Dates</a:t>
            </a:r>
          </a:p>
        </p:txBody>
      </p:sp>
      <p:pic>
        <p:nvPicPr>
          <p:cNvPr id="125" name="Picture 124">
            <a:extLst>
              <a:ext uri="{FF2B5EF4-FFF2-40B4-BE49-F238E27FC236}">
                <a16:creationId xmlns:a16="http://schemas.microsoft.com/office/drawing/2014/main" id="{CD8EFAB8-DA4F-B842-8D5E-744B25C8890A}"/>
              </a:ext>
            </a:extLst>
          </p:cNvPr>
          <p:cNvPicPr>
            <a:picLocks noChangeAspect="1"/>
          </p:cNvPicPr>
          <p:nvPr/>
        </p:nvPicPr>
        <p:blipFill>
          <a:blip r:embed="rId5"/>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0" name="Google Shape;184;p22">
            <a:extLst>
              <a:ext uri="{FF2B5EF4-FFF2-40B4-BE49-F238E27FC236}">
                <a16:creationId xmlns:a16="http://schemas.microsoft.com/office/drawing/2014/main" id="{DFADFD99-836D-914D-8B3E-054B111AF806}"/>
              </a:ext>
            </a:extLst>
          </p:cNvPr>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 name="Google Shape;185;p22">
            <a:extLst>
              <a:ext uri="{FF2B5EF4-FFF2-40B4-BE49-F238E27FC236}">
                <a16:creationId xmlns:a16="http://schemas.microsoft.com/office/drawing/2014/main" id="{8DB30DE6-3439-DA48-8B5C-CE935953AFCD}"/>
              </a:ext>
            </a:extLst>
          </p:cNvPr>
          <p:cNvSpPr txBox="1"/>
          <p:nvPr/>
        </p:nvSpPr>
        <p:spPr>
          <a:xfrm>
            <a:off x="1173550" y="98250"/>
            <a:ext cx="31002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rgbClr val="0B5394"/>
                </a:solidFill>
                <a:latin typeface="Calibri"/>
                <a:ea typeface="Calibri"/>
                <a:cs typeface="Calibri"/>
                <a:sym typeface="Calibri"/>
              </a:rPr>
              <a:t>WORDCLOUD</a:t>
            </a:r>
            <a:endParaRPr sz="3600" b="1" dirty="0">
              <a:solidFill>
                <a:srgbClr val="0B5394"/>
              </a:solidFill>
              <a:latin typeface="Calibri"/>
              <a:ea typeface="Calibri"/>
              <a:cs typeface="Calibri"/>
              <a:sym typeface="Calibri"/>
            </a:endParaRPr>
          </a:p>
        </p:txBody>
      </p:sp>
      <p:pic>
        <p:nvPicPr>
          <p:cNvPr id="12" name="图片 4" descr="手机屏幕截图&#10;&#10;描述已自动生成">
            <a:extLst>
              <a:ext uri="{FF2B5EF4-FFF2-40B4-BE49-F238E27FC236}">
                <a16:creationId xmlns:a16="http://schemas.microsoft.com/office/drawing/2014/main" id="{F614FFDC-695E-D542-BF2F-737D56250A82}"/>
              </a:ext>
            </a:extLst>
          </p:cNvPr>
          <p:cNvPicPr>
            <a:picLocks noChangeAspect="1"/>
          </p:cNvPicPr>
          <p:nvPr/>
        </p:nvPicPr>
        <p:blipFill>
          <a:blip r:embed="rId3"/>
          <a:stretch>
            <a:fillRect/>
          </a:stretch>
        </p:blipFill>
        <p:spPr>
          <a:xfrm>
            <a:off x="193158" y="1285959"/>
            <a:ext cx="5902842" cy="4793108"/>
          </a:xfrm>
          <a:prstGeom prst="rect">
            <a:avLst/>
          </a:prstGeom>
        </p:spPr>
      </p:pic>
      <p:sp>
        <p:nvSpPr>
          <p:cNvPr id="13" name="文本框 7">
            <a:extLst>
              <a:ext uri="{FF2B5EF4-FFF2-40B4-BE49-F238E27FC236}">
                <a16:creationId xmlns:a16="http://schemas.microsoft.com/office/drawing/2014/main" id="{16F41A1C-021F-BF4C-BBFD-435E17077188}"/>
              </a:ext>
            </a:extLst>
          </p:cNvPr>
          <p:cNvSpPr txBox="1"/>
          <p:nvPr/>
        </p:nvSpPr>
        <p:spPr>
          <a:xfrm>
            <a:off x="1855422" y="6181152"/>
            <a:ext cx="1362874" cy="523220"/>
          </a:xfrm>
          <a:prstGeom prst="rect">
            <a:avLst/>
          </a:prstGeom>
          <a:noFill/>
        </p:spPr>
        <p:txBody>
          <a:bodyPr wrap="none" rtlCol="0">
            <a:spAutoFit/>
          </a:bodyPr>
          <a:lstStyle/>
          <a:p>
            <a:r>
              <a:rPr lang="en-US" altLang="zh-CN" sz="2800" b="1" dirty="0">
                <a:solidFill>
                  <a:schemeClr val="accent1">
                    <a:lumMod val="75000"/>
                  </a:schemeClr>
                </a:solidFill>
                <a:latin typeface="Calibri"/>
                <a:cs typeface="Calibri"/>
              </a:rPr>
              <a:t>Positive</a:t>
            </a:r>
            <a:endParaRPr lang="zh-CN" altLang="en-US" sz="2800" b="1" dirty="0">
              <a:solidFill>
                <a:schemeClr val="accent1">
                  <a:lumMod val="75000"/>
                </a:schemeClr>
              </a:solidFill>
              <a:latin typeface="Calibri"/>
              <a:cs typeface="Calibri"/>
            </a:endParaRPr>
          </a:p>
        </p:txBody>
      </p:sp>
      <p:sp>
        <p:nvSpPr>
          <p:cNvPr id="14" name="文本框 8">
            <a:extLst>
              <a:ext uri="{FF2B5EF4-FFF2-40B4-BE49-F238E27FC236}">
                <a16:creationId xmlns:a16="http://schemas.microsoft.com/office/drawing/2014/main" id="{6C3CCD20-2DBB-6548-8B26-E3ADDA6BD2E3}"/>
              </a:ext>
            </a:extLst>
          </p:cNvPr>
          <p:cNvSpPr txBox="1"/>
          <p:nvPr/>
        </p:nvSpPr>
        <p:spPr>
          <a:xfrm>
            <a:off x="8236967" y="6181152"/>
            <a:ext cx="1515158" cy="523220"/>
          </a:xfrm>
          <a:prstGeom prst="rect">
            <a:avLst/>
          </a:prstGeom>
          <a:noFill/>
        </p:spPr>
        <p:txBody>
          <a:bodyPr wrap="none" rtlCol="0">
            <a:spAutoFit/>
          </a:bodyPr>
          <a:lstStyle/>
          <a:p>
            <a:r>
              <a:rPr lang="en-US" altLang="zh-CN" sz="2800" b="1" dirty="0">
                <a:solidFill>
                  <a:srgbClr val="F22038"/>
                </a:solidFill>
                <a:latin typeface="Calibri"/>
                <a:cs typeface="Calibri"/>
              </a:rPr>
              <a:t>Negative</a:t>
            </a:r>
            <a:endParaRPr lang="zh-CN" altLang="en-US" sz="2800" b="1" dirty="0">
              <a:solidFill>
                <a:srgbClr val="F22038"/>
              </a:solidFill>
              <a:latin typeface="Calibri"/>
              <a:cs typeface="Calibri"/>
            </a:endParaRPr>
          </a:p>
        </p:txBody>
      </p:sp>
      <p:pic>
        <p:nvPicPr>
          <p:cNvPr id="15" name="图片 2">
            <a:extLst>
              <a:ext uri="{FF2B5EF4-FFF2-40B4-BE49-F238E27FC236}">
                <a16:creationId xmlns:a16="http://schemas.microsoft.com/office/drawing/2014/main" id="{8D86D1AA-4B09-1C49-B9B4-3E7D0B118D12}"/>
              </a:ext>
            </a:extLst>
          </p:cNvPr>
          <p:cNvPicPr>
            <a:picLocks noChangeAspect="1"/>
          </p:cNvPicPr>
          <p:nvPr/>
        </p:nvPicPr>
        <p:blipFill>
          <a:blip r:embed="rId4"/>
          <a:stretch>
            <a:fillRect/>
          </a:stretch>
        </p:blipFill>
        <p:spPr>
          <a:xfrm>
            <a:off x="6096000" y="1285959"/>
            <a:ext cx="5902842" cy="47931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3"/>
          <p:cNvPicPr preferRelativeResize="0"/>
          <p:nvPr/>
        </p:nvPicPr>
        <p:blipFill rotWithShape="1">
          <a:blip r:embed="rId3">
            <a:alphaModFix/>
          </a:blip>
          <a:srcRect l="19691" t="20207" r="18073" b="22466"/>
          <a:stretch/>
        </p:blipFill>
        <p:spPr>
          <a:xfrm>
            <a:off x="1084075" y="3078825"/>
            <a:ext cx="1024550" cy="943675"/>
          </a:xfrm>
          <a:prstGeom prst="rect">
            <a:avLst/>
          </a:prstGeom>
          <a:noFill/>
          <a:ln w="9525" cap="flat" cmpd="sng">
            <a:solidFill>
              <a:srgbClr val="000000"/>
            </a:solidFill>
            <a:prstDash val="solid"/>
            <a:round/>
            <a:headEnd type="none" w="sm" len="sm"/>
            <a:tailEnd type="none" w="sm" len="sm"/>
          </a:ln>
        </p:spPr>
      </p:pic>
      <p:pic>
        <p:nvPicPr>
          <p:cNvPr id="191" name="Google Shape;191;p23"/>
          <p:cNvPicPr preferRelativeResize="0"/>
          <p:nvPr/>
        </p:nvPicPr>
        <p:blipFill rotWithShape="1">
          <a:blip r:embed="rId3">
            <a:alphaModFix/>
          </a:blip>
          <a:srcRect l="19691" t="20207" r="18073" b="22466"/>
          <a:stretch/>
        </p:blipFill>
        <p:spPr>
          <a:xfrm rot="-646540">
            <a:off x="1236475" y="3231225"/>
            <a:ext cx="1024551" cy="943675"/>
          </a:xfrm>
          <a:prstGeom prst="rect">
            <a:avLst/>
          </a:prstGeom>
          <a:noFill/>
          <a:ln w="9525" cap="flat" cmpd="sng">
            <a:solidFill>
              <a:srgbClr val="000000"/>
            </a:solidFill>
            <a:prstDash val="solid"/>
            <a:round/>
            <a:headEnd type="none" w="sm" len="sm"/>
            <a:tailEnd type="none" w="sm" len="sm"/>
          </a:ln>
        </p:spPr>
      </p:pic>
      <p:pic>
        <p:nvPicPr>
          <p:cNvPr id="192" name="Google Shape;192;p23"/>
          <p:cNvPicPr preferRelativeResize="0"/>
          <p:nvPr/>
        </p:nvPicPr>
        <p:blipFill rotWithShape="1">
          <a:blip r:embed="rId3">
            <a:alphaModFix/>
          </a:blip>
          <a:srcRect l="19691" t="20207" r="18073" b="22466"/>
          <a:stretch/>
        </p:blipFill>
        <p:spPr>
          <a:xfrm>
            <a:off x="1388875" y="3383625"/>
            <a:ext cx="1024550" cy="943675"/>
          </a:xfrm>
          <a:prstGeom prst="rect">
            <a:avLst/>
          </a:prstGeom>
          <a:noFill/>
          <a:ln w="9525" cap="flat" cmpd="sng">
            <a:solidFill>
              <a:srgbClr val="000000"/>
            </a:solidFill>
            <a:prstDash val="solid"/>
            <a:round/>
            <a:headEnd type="none" w="sm" len="sm"/>
            <a:tailEnd type="none" w="sm" len="sm"/>
          </a:ln>
        </p:spPr>
      </p:pic>
      <p:pic>
        <p:nvPicPr>
          <p:cNvPr id="193" name="Google Shape;193;p23"/>
          <p:cNvPicPr preferRelativeResize="0"/>
          <p:nvPr/>
        </p:nvPicPr>
        <p:blipFill rotWithShape="1">
          <a:blip r:embed="rId3">
            <a:alphaModFix/>
          </a:blip>
          <a:srcRect l="19691" t="20207" r="18073" b="22466"/>
          <a:stretch/>
        </p:blipFill>
        <p:spPr>
          <a:xfrm rot="529847">
            <a:off x="1084075" y="3797400"/>
            <a:ext cx="1024550" cy="943675"/>
          </a:xfrm>
          <a:prstGeom prst="rect">
            <a:avLst/>
          </a:prstGeom>
          <a:noFill/>
          <a:ln w="9525" cap="flat" cmpd="sng">
            <a:solidFill>
              <a:srgbClr val="000000"/>
            </a:solidFill>
            <a:prstDash val="solid"/>
            <a:round/>
            <a:headEnd type="none" w="sm" len="sm"/>
            <a:tailEnd type="none" w="sm" len="sm"/>
          </a:ln>
        </p:spPr>
      </p:pic>
      <p:pic>
        <p:nvPicPr>
          <p:cNvPr id="194" name="Google Shape;194;p23"/>
          <p:cNvPicPr preferRelativeResize="0"/>
          <p:nvPr/>
        </p:nvPicPr>
        <p:blipFill rotWithShape="1">
          <a:blip r:embed="rId3">
            <a:alphaModFix/>
          </a:blip>
          <a:srcRect l="19691" t="20207" r="18073" b="22466"/>
          <a:stretch/>
        </p:blipFill>
        <p:spPr>
          <a:xfrm rot="446739">
            <a:off x="1504500" y="2926425"/>
            <a:ext cx="1024550" cy="943675"/>
          </a:xfrm>
          <a:prstGeom prst="rect">
            <a:avLst/>
          </a:prstGeom>
          <a:noFill/>
          <a:ln w="9525" cap="flat" cmpd="sng">
            <a:solidFill>
              <a:srgbClr val="000000"/>
            </a:solidFill>
            <a:prstDash val="solid"/>
            <a:round/>
            <a:headEnd type="none" w="sm" len="sm"/>
            <a:tailEnd type="none" w="sm" len="sm"/>
          </a:ln>
        </p:spPr>
      </p:pic>
      <p:pic>
        <p:nvPicPr>
          <p:cNvPr id="195" name="Google Shape;195;p23"/>
          <p:cNvPicPr preferRelativeResize="0"/>
          <p:nvPr/>
        </p:nvPicPr>
        <p:blipFill rotWithShape="1">
          <a:blip r:embed="rId3">
            <a:alphaModFix/>
          </a:blip>
          <a:srcRect l="19691" t="20207" r="18073" b="22466"/>
          <a:stretch/>
        </p:blipFill>
        <p:spPr>
          <a:xfrm rot="-615310">
            <a:off x="821525" y="2515150"/>
            <a:ext cx="1024550" cy="943675"/>
          </a:xfrm>
          <a:prstGeom prst="rect">
            <a:avLst/>
          </a:prstGeom>
          <a:noFill/>
          <a:ln w="9525" cap="flat" cmpd="sng">
            <a:solidFill>
              <a:srgbClr val="000000"/>
            </a:solidFill>
            <a:prstDash val="solid"/>
            <a:round/>
            <a:headEnd type="none" w="sm" len="sm"/>
            <a:tailEnd type="none" w="sm" len="sm"/>
          </a:ln>
        </p:spPr>
      </p:pic>
      <p:pic>
        <p:nvPicPr>
          <p:cNvPr id="196" name="Google Shape;196;p23"/>
          <p:cNvPicPr preferRelativeResize="0"/>
          <p:nvPr/>
        </p:nvPicPr>
        <p:blipFill rotWithShape="1">
          <a:blip r:embed="rId3">
            <a:alphaModFix/>
          </a:blip>
          <a:srcRect l="19691" t="20207" r="18073" b="22466"/>
          <a:stretch/>
        </p:blipFill>
        <p:spPr>
          <a:xfrm rot="-627939">
            <a:off x="347825" y="3078825"/>
            <a:ext cx="1024550" cy="943676"/>
          </a:xfrm>
          <a:prstGeom prst="rect">
            <a:avLst/>
          </a:prstGeom>
          <a:noFill/>
          <a:ln w="9525" cap="flat" cmpd="sng">
            <a:solidFill>
              <a:srgbClr val="000000"/>
            </a:solidFill>
            <a:prstDash val="solid"/>
            <a:round/>
            <a:headEnd type="none" w="sm" len="sm"/>
            <a:tailEnd type="none" w="sm" len="sm"/>
          </a:ln>
        </p:spPr>
      </p:pic>
      <p:pic>
        <p:nvPicPr>
          <p:cNvPr id="197" name="Google Shape;197;p23"/>
          <p:cNvPicPr preferRelativeResize="0"/>
          <p:nvPr/>
        </p:nvPicPr>
        <p:blipFill rotWithShape="1">
          <a:blip r:embed="rId3">
            <a:alphaModFix/>
          </a:blip>
          <a:srcRect l="19691" t="20207" r="18073" b="22466"/>
          <a:stretch/>
        </p:blipFill>
        <p:spPr>
          <a:xfrm rot="-820340">
            <a:off x="1084075" y="3078825"/>
            <a:ext cx="1024550" cy="943675"/>
          </a:xfrm>
          <a:prstGeom prst="rect">
            <a:avLst/>
          </a:prstGeom>
          <a:noFill/>
          <a:ln w="9525" cap="flat" cmpd="sng">
            <a:solidFill>
              <a:srgbClr val="000000"/>
            </a:solidFill>
            <a:prstDash val="solid"/>
            <a:round/>
            <a:headEnd type="none" w="sm" len="sm"/>
            <a:tailEnd type="none" w="sm" len="sm"/>
          </a:ln>
        </p:spPr>
      </p:pic>
      <p:pic>
        <p:nvPicPr>
          <p:cNvPr id="198" name="Google Shape;198;p23"/>
          <p:cNvPicPr preferRelativeResize="0"/>
          <p:nvPr/>
        </p:nvPicPr>
        <p:blipFill rotWithShape="1">
          <a:blip r:embed="rId3">
            <a:alphaModFix/>
          </a:blip>
          <a:srcRect l="19691" t="20207" r="18073" b="22466"/>
          <a:stretch/>
        </p:blipFill>
        <p:spPr>
          <a:xfrm rot="-971647">
            <a:off x="643850" y="3666650"/>
            <a:ext cx="1024550" cy="943675"/>
          </a:xfrm>
          <a:prstGeom prst="rect">
            <a:avLst/>
          </a:prstGeom>
          <a:noFill/>
          <a:ln w="9525" cap="flat" cmpd="sng">
            <a:solidFill>
              <a:srgbClr val="000000"/>
            </a:solidFill>
            <a:prstDash val="solid"/>
            <a:round/>
            <a:headEnd type="none" w="sm" len="sm"/>
            <a:tailEnd type="none" w="sm" len="sm"/>
          </a:ln>
        </p:spPr>
      </p:pic>
      <p:sp>
        <p:nvSpPr>
          <p:cNvPr id="199" name="Google Shape;199;p23"/>
          <p:cNvSpPr/>
          <p:nvPr/>
        </p:nvSpPr>
        <p:spPr>
          <a:xfrm>
            <a:off x="2710050" y="3503713"/>
            <a:ext cx="1247100" cy="398700"/>
          </a:xfrm>
          <a:prstGeom prst="rightArrow">
            <a:avLst>
              <a:gd name="adj1" fmla="val 50000"/>
              <a:gd name="adj2"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txBox="1"/>
          <p:nvPr/>
        </p:nvSpPr>
        <p:spPr>
          <a:xfrm>
            <a:off x="417625" y="1360225"/>
            <a:ext cx="29022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1C4587"/>
                </a:solidFill>
                <a:latin typeface="Calibri"/>
                <a:ea typeface="Calibri"/>
                <a:cs typeface="Calibri"/>
                <a:sym typeface="Calibri"/>
              </a:rPr>
              <a:t>Millions of Tweets</a:t>
            </a:r>
            <a:endParaRPr sz="2400" b="1">
              <a:solidFill>
                <a:srgbClr val="1C4587"/>
              </a:solidFill>
              <a:latin typeface="Calibri"/>
              <a:ea typeface="Calibri"/>
              <a:cs typeface="Calibri"/>
              <a:sym typeface="Calibri"/>
            </a:endParaRPr>
          </a:p>
        </p:txBody>
      </p:sp>
      <p:sp>
        <p:nvSpPr>
          <p:cNvPr id="201" name="Google Shape;201;p23"/>
          <p:cNvSpPr txBox="1"/>
          <p:nvPr/>
        </p:nvSpPr>
        <p:spPr>
          <a:xfrm>
            <a:off x="2524200" y="2991375"/>
            <a:ext cx="17856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1155CC"/>
                </a:solidFill>
                <a:latin typeface="Calibri"/>
                <a:ea typeface="Calibri"/>
                <a:cs typeface="Calibri"/>
                <a:sym typeface="Calibri"/>
              </a:rPr>
              <a:t>Topic Modeling</a:t>
            </a:r>
            <a:endParaRPr sz="1800" b="1">
              <a:solidFill>
                <a:srgbClr val="1155CC"/>
              </a:solidFill>
              <a:latin typeface="Calibri"/>
              <a:ea typeface="Calibri"/>
              <a:cs typeface="Calibri"/>
              <a:sym typeface="Calibri"/>
            </a:endParaRPr>
          </a:p>
        </p:txBody>
      </p:sp>
      <p:sp>
        <p:nvSpPr>
          <p:cNvPr id="202" name="Google Shape;202;p23"/>
          <p:cNvSpPr txBox="1"/>
          <p:nvPr/>
        </p:nvSpPr>
        <p:spPr>
          <a:xfrm>
            <a:off x="4474475" y="1309075"/>
            <a:ext cx="14469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1C4587"/>
                </a:solidFill>
                <a:latin typeface="Calibri"/>
                <a:ea typeface="Calibri"/>
                <a:cs typeface="Calibri"/>
                <a:sym typeface="Calibri"/>
              </a:rPr>
              <a:t>30 Topics</a:t>
            </a:r>
            <a:endParaRPr sz="2400" b="1">
              <a:solidFill>
                <a:srgbClr val="1C4587"/>
              </a:solidFill>
              <a:latin typeface="Calibri"/>
              <a:ea typeface="Calibri"/>
              <a:cs typeface="Calibri"/>
              <a:sym typeface="Calibri"/>
            </a:endParaRPr>
          </a:p>
          <a:p>
            <a:pPr marL="0" lvl="0" indent="0" algn="l" rtl="0">
              <a:spcBef>
                <a:spcPts val="0"/>
              </a:spcBef>
              <a:spcAft>
                <a:spcPts val="0"/>
              </a:spcAft>
              <a:buNone/>
            </a:pPr>
            <a:endParaRPr sz="2400" b="1">
              <a:solidFill>
                <a:srgbClr val="1C4587"/>
              </a:solidFill>
              <a:latin typeface="Calibri"/>
              <a:ea typeface="Calibri"/>
              <a:cs typeface="Calibri"/>
              <a:sym typeface="Calibri"/>
            </a:endParaRPr>
          </a:p>
        </p:txBody>
      </p:sp>
      <p:sp>
        <p:nvSpPr>
          <p:cNvPr id="203" name="Google Shape;203;p23"/>
          <p:cNvSpPr/>
          <p:nvPr/>
        </p:nvSpPr>
        <p:spPr>
          <a:xfrm>
            <a:off x="6947600" y="3503713"/>
            <a:ext cx="1247100" cy="398700"/>
          </a:xfrm>
          <a:prstGeom prst="rightArrow">
            <a:avLst>
              <a:gd name="adj1" fmla="val 50000"/>
              <a:gd name="adj2"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txBox="1"/>
          <p:nvPr/>
        </p:nvSpPr>
        <p:spPr>
          <a:xfrm>
            <a:off x="6315100" y="2864025"/>
            <a:ext cx="23490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1155CC"/>
                </a:solidFill>
                <a:latin typeface="Calibri"/>
                <a:ea typeface="Calibri"/>
                <a:cs typeface="Calibri"/>
                <a:sym typeface="Calibri"/>
              </a:rPr>
              <a:t>Select Topics Related to Activities</a:t>
            </a:r>
            <a:endParaRPr sz="1800" b="1">
              <a:solidFill>
                <a:srgbClr val="1155CC"/>
              </a:solidFill>
              <a:latin typeface="Calibri"/>
              <a:ea typeface="Calibri"/>
              <a:cs typeface="Calibri"/>
              <a:sym typeface="Calibri"/>
            </a:endParaRPr>
          </a:p>
        </p:txBody>
      </p:sp>
      <p:sp>
        <p:nvSpPr>
          <p:cNvPr id="205" name="Google Shape;205;p23"/>
          <p:cNvSpPr txBox="1"/>
          <p:nvPr/>
        </p:nvSpPr>
        <p:spPr>
          <a:xfrm>
            <a:off x="8518000" y="1822377"/>
            <a:ext cx="3738000" cy="424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friend/family/grateful/neighbor</a:t>
            </a:r>
            <a:endParaRPr sz="1800" b="1" dirty="0">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read/weekend/exercise/book</a:t>
            </a:r>
            <a:endParaRPr sz="1800" b="1" dirty="0">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love/prayer/hand/wash</a:t>
            </a:r>
            <a:endParaRPr sz="1800" b="1" dirty="0">
              <a:solidFill>
                <a:srgbClr val="1C4587"/>
              </a:solidFill>
              <a:latin typeface="Calibri"/>
              <a:ea typeface="Calibri"/>
              <a:cs typeface="Calibri"/>
              <a:sym typeface="Calibri"/>
            </a:endParaRPr>
          </a:p>
          <a:p>
            <a:pPr marL="0" marR="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watch/video/share/</a:t>
            </a:r>
            <a:r>
              <a:rPr lang="en-US" sz="1800" b="1" dirty="0" err="1">
                <a:solidFill>
                  <a:srgbClr val="1C4587"/>
                </a:solidFill>
                <a:latin typeface="Calibri"/>
                <a:ea typeface="Calibri"/>
                <a:cs typeface="Calibri"/>
                <a:sym typeface="Calibri"/>
              </a:rPr>
              <a:t>youtube</a:t>
            </a:r>
            <a:endParaRPr sz="1800" b="1" dirty="0">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free/food/donate</a:t>
            </a:r>
            <a:endParaRPr sz="1800" b="1" dirty="0">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good/feel/world/moment/photo</a:t>
            </a:r>
            <a:endParaRPr sz="1800" b="1" dirty="0">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word/message/picture</a:t>
            </a:r>
            <a:endParaRPr sz="1800" b="1" dirty="0">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play/happy/music/game</a:t>
            </a:r>
            <a:endParaRPr sz="1800" b="1" dirty="0">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challenge/workout/fresh/air</a:t>
            </a:r>
            <a:endParaRPr sz="1800" b="1" dirty="0">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food/eat/house/clean</a:t>
            </a:r>
            <a:endParaRPr sz="1800" b="1" dirty="0">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amazing/dinner/cook</a:t>
            </a:r>
            <a:endParaRPr sz="1800" b="1" dirty="0">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show/favorite/movie</a:t>
            </a:r>
            <a:endParaRPr sz="1800" b="1" dirty="0">
              <a:solidFill>
                <a:srgbClr val="1C4587"/>
              </a:solidFill>
              <a:latin typeface="Calibri"/>
              <a:ea typeface="Calibri"/>
              <a:cs typeface="Calibri"/>
              <a:sym typeface="Calibri"/>
            </a:endParaRPr>
          </a:p>
          <a:p>
            <a:pPr marL="0" lvl="0" indent="0" algn="l" rtl="0">
              <a:lnSpc>
                <a:spcPct val="115000"/>
              </a:lnSpc>
              <a:spcBef>
                <a:spcPts val="0"/>
              </a:spcBef>
              <a:spcAft>
                <a:spcPts val="0"/>
              </a:spcAft>
              <a:buNone/>
            </a:pPr>
            <a:r>
              <a:rPr lang="en-US" sz="1800" b="1" dirty="0">
                <a:solidFill>
                  <a:srgbClr val="1C4587"/>
                </a:solidFill>
                <a:latin typeface="Calibri"/>
                <a:ea typeface="Calibri"/>
                <a:cs typeface="Calibri"/>
                <a:sym typeface="Calibri"/>
              </a:rPr>
              <a:t>order/call/online/delivery</a:t>
            </a:r>
            <a:endParaRPr dirty="0"/>
          </a:p>
        </p:txBody>
      </p:sp>
      <p:pic>
        <p:nvPicPr>
          <p:cNvPr id="206" name="Google Shape;206;p23"/>
          <p:cNvPicPr preferRelativeResize="0"/>
          <p:nvPr/>
        </p:nvPicPr>
        <p:blipFill>
          <a:blip r:embed="rId4">
            <a:alphaModFix/>
          </a:blip>
          <a:stretch>
            <a:fillRect/>
          </a:stretch>
        </p:blipFill>
        <p:spPr>
          <a:xfrm>
            <a:off x="2764500" y="3962003"/>
            <a:ext cx="1138200" cy="352979"/>
          </a:xfrm>
          <a:prstGeom prst="rect">
            <a:avLst/>
          </a:prstGeom>
          <a:noFill/>
          <a:ln>
            <a:noFill/>
          </a:ln>
        </p:spPr>
      </p:pic>
      <p:sp>
        <p:nvSpPr>
          <p:cNvPr id="207" name="Google Shape;207;p23"/>
          <p:cNvSpPr txBox="1"/>
          <p:nvPr/>
        </p:nvSpPr>
        <p:spPr>
          <a:xfrm>
            <a:off x="2727750" y="4186150"/>
            <a:ext cx="1378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1155CC"/>
                </a:solidFill>
                <a:latin typeface="Calibri"/>
                <a:ea typeface="Calibri"/>
                <a:cs typeface="Calibri"/>
                <a:sym typeface="Calibri"/>
              </a:rPr>
              <a:t>LDA Mallet</a:t>
            </a:r>
            <a:endParaRPr sz="1800" b="1">
              <a:solidFill>
                <a:srgbClr val="1155CC"/>
              </a:solidFill>
              <a:latin typeface="Calibri"/>
              <a:ea typeface="Calibri"/>
              <a:cs typeface="Calibri"/>
              <a:sym typeface="Calibri"/>
            </a:endParaRPr>
          </a:p>
        </p:txBody>
      </p:sp>
      <p:sp>
        <p:nvSpPr>
          <p:cNvPr id="208" name="Google Shape;208;p23"/>
          <p:cNvSpPr/>
          <p:nvPr/>
        </p:nvSpPr>
        <p:spPr>
          <a:xfrm>
            <a:off x="4381313" y="1974638"/>
            <a:ext cx="1785618" cy="7911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b="1">
                <a:solidFill>
                  <a:srgbClr val="1C4587"/>
                </a:solidFill>
                <a:latin typeface="Calibri"/>
                <a:ea typeface="Calibri"/>
                <a:cs typeface="Calibri"/>
                <a:sym typeface="Calibri"/>
              </a:rPr>
              <a:t>beautiful/smile/pretty/staff</a:t>
            </a: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a:p>
        </p:txBody>
      </p:sp>
      <p:sp>
        <p:nvSpPr>
          <p:cNvPr id="209" name="Google Shape;209;p23"/>
          <p:cNvSpPr/>
          <p:nvPr/>
        </p:nvSpPr>
        <p:spPr>
          <a:xfrm>
            <a:off x="4381313" y="2859200"/>
            <a:ext cx="1785618" cy="7911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r>
              <a:rPr lang="en-US" sz="1800" b="1">
                <a:solidFill>
                  <a:srgbClr val="1C4587"/>
                </a:solidFill>
                <a:latin typeface="Calibri"/>
                <a:ea typeface="Calibri"/>
                <a:cs typeface="Calibri"/>
                <a:sym typeface="Calibri"/>
              </a:rPr>
              <a:t>time/remember/week/ago</a:t>
            </a: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a:p>
        </p:txBody>
      </p:sp>
      <p:sp>
        <p:nvSpPr>
          <p:cNvPr id="210" name="Google Shape;210;p23"/>
          <p:cNvSpPr/>
          <p:nvPr/>
        </p:nvSpPr>
        <p:spPr>
          <a:xfrm>
            <a:off x="4408425" y="3836325"/>
            <a:ext cx="1785618" cy="7911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r>
              <a:rPr lang="en-US" sz="1800" b="1">
                <a:solidFill>
                  <a:srgbClr val="1C4587"/>
                </a:solidFill>
                <a:latin typeface="Calibri"/>
                <a:ea typeface="Calibri"/>
                <a:cs typeface="Calibri"/>
                <a:sym typeface="Calibri"/>
              </a:rPr>
              <a:t>friend/neighbor/family/grateful</a:t>
            </a: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a:p>
        </p:txBody>
      </p:sp>
      <p:sp>
        <p:nvSpPr>
          <p:cNvPr id="211" name="Google Shape;211;p23"/>
          <p:cNvSpPr/>
          <p:nvPr/>
        </p:nvSpPr>
        <p:spPr>
          <a:xfrm>
            <a:off x="4413638" y="4813450"/>
            <a:ext cx="1785618" cy="7911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1C4587"/>
              </a:solidFill>
              <a:latin typeface="Calibri"/>
              <a:ea typeface="Calibri"/>
              <a:cs typeface="Calibri"/>
              <a:sym typeface="Calibri"/>
            </a:endParaRPr>
          </a:p>
          <a:p>
            <a:pPr marL="0" lvl="0" indent="0" algn="l" rtl="0">
              <a:spcBef>
                <a:spcPts val="0"/>
              </a:spcBef>
              <a:spcAft>
                <a:spcPts val="0"/>
              </a:spcAft>
              <a:buNone/>
            </a:pPr>
            <a:endParaRPr sz="1800" b="1" dirty="0">
              <a:solidFill>
                <a:srgbClr val="1C4587"/>
              </a:solidFill>
              <a:latin typeface="Calibri"/>
              <a:ea typeface="Calibri"/>
              <a:cs typeface="Calibri"/>
              <a:sym typeface="Calibri"/>
            </a:endParaRPr>
          </a:p>
          <a:p>
            <a:pPr marL="0" lvl="0" indent="0" algn="l" rtl="0">
              <a:spcBef>
                <a:spcPts val="0"/>
              </a:spcBef>
              <a:spcAft>
                <a:spcPts val="0"/>
              </a:spcAft>
              <a:buNone/>
            </a:pPr>
            <a:r>
              <a:rPr lang="en-US" sz="1800" b="1" dirty="0">
                <a:solidFill>
                  <a:srgbClr val="1C4587"/>
                </a:solidFill>
                <a:latin typeface="Calibri"/>
                <a:ea typeface="Calibri"/>
                <a:cs typeface="Calibri"/>
                <a:sym typeface="Calibri"/>
              </a:rPr>
              <a:t>mask/face/wear</a:t>
            </a:r>
            <a:endParaRPr sz="1800" b="1" dirty="0">
              <a:solidFill>
                <a:srgbClr val="1C4587"/>
              </a:solidFill>
              <a:latin typeface="Calibri"/>
              <a:ea typeface="Calibri"/>
              <a:cs typeface="Calibri"/>
              <a:sym typeface="Calibri"/>
            </a:endParaRPr>
          </a:p>
          <a:p>
            <a:pPr marL="0" lvl="0" indent="0" algn="l" rtl="0">
              <a:spcBef>
                <a:spcPts val="0"/>
              </a:spcBef>
              <a:spcAft>
                <a:spcPts val="0"/>
              </a:spcAft>
              <a:buNone/>
            </a:pPr>
            <a:endParaRPr sz="1800" b="1" dirty="0">
              <a:solidFill>
                <a:srgbClr val="1C4587"/>
              </a:solidFill>
              <a:latin typeface="Calibri"/>
              <a:ea typeface="Calibri"/>
              <a:cs typeface="Calibri"/>
              <a:sym typeface="Calibri"/>
            </a:endParaRPr>
          </a:p>
          <a:p>
            <a:pPr marL="0" lvl="0" indent="0" algn="l" rtl="0">
              <a:spcBef>
                <a:spcPts val="0"/>
              </a:spcBef>
              <a:spcAft>
                <a:spcPts val="0"/>
              </a:spcAft>
              <a:buNone/>
            </a:pPr>
            <a:endParaRPr sz="1800" b="1" dirty="0">
              <a:solidFill>
                <a:srgbClr val="1C4587"/>
              </a:solidFill>
              <a:latin typeface="Calibri"/>
              <a:ea typeface="Calibri"/>
              <a:cs typeface="Calibri"/>
              <a:sym typeface="Calibri"/>
            </a:endParaRPr>
          </a:p>
          <a:p>
            <a:pPr marL="0" lvl="0" indent="0" algn="l" rtl="0">
              <a:spcBef>
                <a:spcPts val="0"/>
              </a:spcBef>
              <a:spcAft>
                <a:spcPts val="0"/>
              </a:spcAft>
              <a:buNone/>
            </a:pPr>
            <a:endParaRPr dirty="0"/>
          </a:p>
        </p:txBody>
      </p:sp>
      <p:sp>
        <p:nvSpPr>
          <p:cNvPr id="212" name="Google Shape;212;p23"/>
          <p:cNvSpPr/>
          <p:nvPr/>
        </p:nvSpPr>
        <p:spPr>
          <a:xfrm>
            <a:off x="85628" y="98255"/>
            <a:ext cx="884947" cy="667432"/>
          </a:xfrm>
          <a:custGeom>
            <a:avLst/>
            <a:gdLst/>
            <a:ahLst/>
            <a:cxnLst/>
            <a:rect l="l" t="t" r="r" b="b"/>
            <a:pathLst>
              <a:path w="293" h="238" extrusionOk="0">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3" name="Google Shape;213;p23"/>
          <p:cNvSpPr txBox="1"/>
          <p:nvPr/>
        </p:nvSpPr>
        <p:spPr>
          <a:xfrm>
            <a:off x="1173550" y="98250"/>
            <a:ext cx="36684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0B5394"/>
                </a:solidFill>
                <a:latin typeface="Calibri"/>
                <a:ea typeface="Calibri"/>
                <a:cs typeface="Calibri"/>
                <a:sym typeface="Calibri"/>
              </a:rPr>
              <a:t>TOPIC MODELING</a:t>
            </a:r>
            <a:endParaRPr sz="3600" b="1">
              <a:solidFill>
                <a:srgbClr val="0B5394"/>
              </a:solidFill>
              <a:latin typeface="Calibri"/>
              <a:ea typeface="Calibri"/>
              <a:cs typeface="Calibri"/>
              <a:sym typeface="Calibri"/>
            </a:endParaRPr>
          </a:p>
        </p:txBody>
      </p:sp>
      <p:sp>
        <p:nvSpPr>
          <p:cNvPr id="214" name="Google Shape;214;p23"/>
          <p:cNvSpPr txBox="1"/>
          <p:nvPr/>
        </p:nvSpPr>
        <p:spPr>
          <a:xfrm>
            <a:off x="4588625" y="5561975"/>
            <a:ext cx="12186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B5394"/>
                </a:solidFill>
                <a:latin typeface="Calibri"/>
                <a:ea typeface="Calibri"/>
                <a:cs typeface="Calibri"/>
                <a:sym typeface="Calibri"/>
              </a:rPr>
              <a:t>…...</a:t>
            </a:r>
            <a:endParaRPr sz="2400" b="1">
              <a:solidFill>
                <a:srgbClr val="0B5394"/>
              </a:solidFill>
              <a:latin typeface="Calibri"/>
              <a:ea typeface="Calibri"/>
              <a:cs typeface="Calibri"/>
              <a:sym typeface="Calibri"/>
            </a:endParaRPr>
          </a:p>
        </p:txBody>
      </p:sp>
      <p:sp>
        <p:nvSpPr>
          <p:cNvPr id="215" name="Google Shape;215;p23"/>
          <p:cNvSpPr txBox="1"/>
          <p:nvPr/>
        </p:nvSpPr>
        <p:spPr>
          <a:xfrm>
            <a:off x="8819850" y="1309075"/>
            <a:ext cx="14469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1C4587"/>
                </a:solidFill>
                <a:latin typeface="Calibri"/>
                <a:ea typeface="Calibri"/>
                <a:cs typeface="Calibri"/>
                <a:sym typeface="Calibri"/>
              </a:rPr>
              <a:t>13 Topics</a:t>
            </a:r>
            <a:endParaRPr sz="2400" b="1">
              <a:solidFill>
                <a:srgbClr val="1C4587"/>
              </a:solidFill>
              <a:latin typeface="Calibri"/>
              <a:ea typeface="Calibri"/>
              <a:cs typeface="Calibri"/>
              <a:sym typeface="Calibri"/>
            </a:endParaRPr>
          </a:p>
          <a:p>
            <a:pPr marL="0" lvl="0" indent="0" algn="l" rtl="0">
              <a:spcBef>
                <a:spcPts val="0"/>
              </a:spcBef>
              <a:spcAft>
                <a:spcPts val="0"/>
              </a:spcAft>
              <a:buNone/>
            </a:pPr>
            <a:endParaRPr sz="2400" b="1">
              <a:solidFill>
                <a:srgbClr val="1C4587"/>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TotalTime>
  <Words>2028</Words>
  <Application>Microsoft Macintosh PowerPoint</Application>
  <PresentationFormat>Widescreen</PresentationFormat>
  <Paragraphs>187</Paragraphs>
  <Slides>15</Slides>
  <Notes>14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Arial</vt:lpstr>
      <vt:lpstr>Calibri</vt:lpstr>
      <vt:lpstr>Impact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kaixin zou</dc:creator>
  <cp:lastModifiedBy>Microsoft Office User</cp:lastModifiedBy>
  <cp:revision>48</cp:revision>
  <dcterms:modified xsi:type="dcterms:W3CDTF">2020-04-16T23:37:09Z</dcterms:modified>
</cp:coreProperties>
</file>